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tiff" ContentType="image/tiff"/>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8"/>
  </p:notesMasterIdLst>
  <p:sldIdLst>
    <p:sldId id="542" r:id="rId5"/>
    <p:sldId id="530" r:id="rId6"/>
    <p:sldId id="543" r:id="rId7"/>
    <p:sldId id="544" r:id="rId8"/>
    <p:sldId id="545" r:id="rId9"/>
    <p:sldId id="546" r:id="rId10"/>
    <p:sldId id="547" r:id="rId11"/>
    <p:sldId id="548" r:id="rId12"/>
    <p:sldId id="550" r:id="rId13"/>
    <p:sldId id="531" r:id="rId14"/>
    <p:sldId id="549" r:id="rId15"/>
    <p:sldId id="532" r:id="rId16"/>
    <p:sldId id="552" r:id="rId17"/>
    <p:sldId id="533" r:id="rId18"/>
    <p:sldId id="534" r:id="rId19"/>
    <p:sldId id="535" r:id="rId20"/>
    <p:sldId id="536" r:id="rId21"/>
    <p:sldId id="537" r:id="rId22"/>
    <p:sldId id="538" r:id="rId23"/>
    <p:sldId id="539" r:id="rId24"/>
    <p:sldId id="540" r:id="rId25"/>
    <p:sldId id="541" r:id="rId26"/>
    <p:sldId id="551" r:id="rId2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teve Bonadio" initials="SB"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59341"/>
    <a:srgbClr val="FEB210"/>
    <a:srgbClr val="173288"/>
    <a:srgbClr val="00FF00"/>
    <a:srgbClr val="B3D825"/>
    <a:srgbClr val="0083CB"/>
    <a:srgbClr val="BB4D9C"/>
    <a:srgbClr val="E59242"/>
    <a:srgbClr val="44B1C6"/>
    <a:srgbClr val="3FBAED"/>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841" autoAdjust="0"/>
    <p:restoredTop sz="88862" autoAdjust="0"/>
  </p:normalViewPr>
  <p:slideViewPr>
    <p:cSldViewPr snapToGrid="0" snapToObjects="1">
      <p:cViewPr varScale="1">
        <p:scale>
          <a:sx n="115" d="100"/>
          <a:sy n="115" d="100"/>
        </p:scale>
        <p:origin x="686" y="82"/>
      </p:cViewPr>
      <p:guideLst>
        <p:guide orient="horz" pos="1620"/>
        <p:guide pos="2880"/>
      </p:guideLst>
    </p:cSldViewPr>
  </p:slideViewPr>
  <p:outlineViewPr>
    <p:cViewPr>
      <p:scale>
        <a:sx n="33" d="100"/>
        <a:sy n="33" d="100"/>
      </p:scale>
      <p:origin x="0" y="0"/>
    </p:cViewPr>
  </p:outlin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image" Target="../media/image11.emf"/></Relationships>
</file>

<file path=ppt/media/image1.jpeg>
</file>

<file path=ppt/media/image10.png>
</file>

<file path=ppt/media/image2.jpeg>
</file>

<file path=ppt/media/image3.jpeg>
</file>

<file path=ppt/media/image4.jpeg>
</file>

<file path=ppt/media/image5.jpeg>
</file>

<file path=ppt/media/image6.jpeg>
</file>

<file path=ppt/media/image7.jpe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8FF35E-3EFA-4733-8AFD-11251B334CD4}" type="datetimeFigureOut">
              <a:rPr lang="en-US" smtClean="0"/>
              <a:t>8/17/2017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D29AAF-85EF-4DB4-8812-1A6E2AD90719}" type="slidenum">
              <a:rPr lang="en-US" smtClean="0"/>
              <a:t>‹#›</a:t>
            </a:fld>
            <a:endParaRPr lang="en-US"/>
          </a:p>
        </p:txBody>
      </p:sp>
    </p:spTree>
    <p:extLst>
      <p:ext uri="{BB962C8B-B14F-4D97-AF65-F5344CB8AC3E}">
        <p14:creationId xmlns:p14="http://schemas.microsoft.com/office/powerpoint/2010/main" val="18414721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8</a:t>
            </a:fld>
            <a:endParaRPr lang="en-US"/>
          </a:p>
        </p:txBody>
      </p:sp>
    </p:spTree>
    <p:extLst>
      <p:ext uri="{BB962C8B-B14F-4D97-AF65-F5344CB8AC3E}">
        <p14:creationId xmlns:p14="http://schemas.microsoft.com/office/powerpoint/2010/main" val="11349144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20</a:t>
            </a:fld>
            <a:endParaRPr lang="en-US"/>
          </a:p>
        </p:txBody>
      </p:sp>
    </p:spTree>
    <p:extLst>
      <p:ext uri="{BB962C8B-B14F-4D97-AF65-F5344CB8AC3E}">
        <p14:creationId xmlns:p14="http://schemas.microsoft.com/office/powerpoint/2010/main" val="1484775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21</a:t>
            </a:fld>
            <a:endParaRPr lang="en-US"/>
          </a:p>
        </p:txBody>
      </p:sp>
    </p:spTree>
    <p:extLst>
      <p:ext uri="{BB962C8B-B14F-4D97-AF65-F5344CB8AC3E}">
        <p14:creationId xmlns:p14="http://schemas.microsoft.com/office/powerpoint/2010/main" val="6692557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23</a:t>
            </a:fld>
            <a:endParaRPr lang="en-US"/>
          </a:p>
        </p:txBody>
      </p:sp>
    </p:spTree>
    <p:extLst>
      <p:ext uri="{BB962C8B-B14F-4D97-AF65-F5344CB8AC3E}">
        <p14:creationId xmlns:p14="http://schemas.microsoft.com/office/powerpoint/2010/main" val="14853511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12</a:t>
            </a:fld>
            <a:endParaRPr lang="en-US"/>
          </a:p>
        </p:txBody>
      </p:sp>
    </p:spTree>
    <p:extLst>
      <p:ext uri="{BB962C8B-B14F-4D97-AF65-F5344CB8AC3E}">
        <p14:creationId xmlns:p14="http://schemas.microsoft.com/office/powerpoint/2010/main" val="3477624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13</a:t>
            </a:fld>
            <a:endParaRPr lang="en-US"/>
          </a:p>
        </p:txBody>
      </p:sp>
    </p:spTree>
    <p:extLst>
      <p:ext uri="{BB962C8B-B14F-4D97-AF65-F5344CB8AC3E}">
        <p14:creationId xmlns:p14="http://schemas.microsoft.com/office/powerpoint/2010/main" val="2980703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a:t>
            </a:r>
          </a:p>
        </p:txBody>
      </p:sp>
      <p:sp>
        <p:nvSpPr>
          <p:cNvPr id="4" name="Slide Number Placeholder 3"/>
          <p:cNvSpPr>
            <a:spLocks noGrp="1"/>
          </p:cNvSpPr>
          <p:nvPr>
            <p:ph type="sldNum" sz="quarter" idx="10"/>
          </p:nvPr>
        </p:nvSpPr>
        <p:spPr/>
        <p:txBody>
          <a:bodyPr/>
          <a:lstStyle/>
          <a:p>
            <a:fld id="{F4D29AAF-85EF-4DB4-8812-1A6E2AD90719}" type="slidenum">
              <a:rPr lang="en-US" smtClean="0"/>
              <a:t>14</a:t>
            </a:fld>
            <a:endParaRPr lang="en-US"/>
          </a:p>
        </p:txBody>
      </p:sp>
    </p:spTree>
    <p:extLst>
      <p:ext uri="{BB962C8B-B14F-4D97-AF65-F5344CB8AC3E}">
        <p14:creationId xmlns:p14="http://schemas.microsoft.com/office/powerpoint/2010/main" val="31815094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15</a:t>
            </a:fld>
            <a:endParaRPr lang="en-US"/>
          </a:p>
        </p:txBody>
      </p:sp>
    </p:spTree>
    <p:extLst>
      <p:ext uri="{BB962C8B-B14F-4D97-AF65-F5344CB8AC3E}">
        <p14:creationId xmlns:p14="http://schemas.microsoft.com/office/powerpoint/2010/main" val="40922457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16</a:t>
            </a:fld>
            <a:endParaRPr lang="en-US"/>
          </a:p>
        </p:txBody>
      </p:sp>
    </p:spTree>
    <p:extLst>
      <p:ext uri="{BB962C8B-B14F-4D97-AF65-F5344CB8AC3E}">
        <p14:creationId xmlns:p14="http://schemas.microsoft.com/office/powerpoint/2010/main" val="3898867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17</a:t>
            </a:fld>
            <a:endParaRPr lang="en-US"/>
          </a:p>
        </p:txBody>
      </p:sp>
    </p:spTree>
    <p:extLst>
      <p:ext uri="{BB962C8B-B14F-4D97-AF65-F5344CB8AC3E}">
        <p14:creationId xmlns:p14="http://schemas.microsoft.com/office/powerpoint/2010/main" val="19158356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18</a:t>
            </a:fld>
            <a:endParaRPr lang="en-US"/>
          </a:p>
        </p:txBody>
      </p:sp>
    </p:spTree>
    <p:extLst>
      <p:ext uri="{BB962C8B-B14F-4D97-AF65-F5344CB8AC3E}">
        <p14:creationId xmlns:p14="http://schemas.microsoft.com/office/powerpoint/2010/main" val="7431996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4D29AAF-85EF-4DB4-8812-1A6E2AD90719}" type="slidenum">
              <a:rPr lang="en-US" smtClean="0"/>
              <a:t>19</a:t>
            </a:fld>
            <a:endParaRPr lang="en-US"/>
          </a:p>
        </p:txBody>
      </p:sp>
    </p:spTree>
    <p:extLst>
      <p:ext uri="{BB962C8B-B14F-4D97-AF65-F5344CB8AC3E}">
        <p14:creationId xmlns:p14="http://schemas.microsoft.com/office/powerpoint/2010/main" val="3494909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Default Slide">
    <p:spTree>
      <p:nvGrpSpPr>
        <p:cNvPr id="1" name=""/>
        <p:cNvGrpSpPr/>
        <p:nvPr/>
      </p:nvGrpSpPr>
      <p:grpSpPr>
        <a:xfrm>
          <a:off x="0" y="0"/>
          <a:ext cx="0" cy="0"/>
          <a:chOff x="0" y="0"/>
          <a:chExt cx="0" cy="0"/>
        </a:xfrm>
      </p:grpSpPr>
      <p:sp>
        <p:nvSpPr>
          <p:cNvPr id="2" name="Title 1"/>
          <p:cNvSpPr>
            <a:spLocks noGrp="1"/>
          </p:cNvSpPr>
          <p:nvPr>
            <p:ph type="title"/>
          </p:nvPr>
        </p:nvSpPr>
        <p:spPr>
          <a:xfrm>
            <a:off x="235491" y="-138403"/>
            <a:ext cx="6989558" cy="729597"/>
          </a:xfrm>
        </p:spPr>
        <p:txBody>
          <a:bodyPr/>
          <a:lstStyle>
            <a:lvl1pPr algn="l">
              <a:defRPr>
                <a:solidFill>
                  <a:srgbClr val="FFFFFF"/>
                </a:solidFill>
              </a:defRPr>
            </a:lvl1pPr>
          </a:lstStyle>
          <a:p>
            <a:r>
              <a:rPr lang="en-US" dirty="0"/>
              <a:t>Click to edit Master title style</a:t>
            </a:r>
          </a:p>
        </p:txBody>
      </p:sp>
      <p:sp>
        <p:nvSpPr>
          <p:cNvPr id="3" name="Content Placeholder 2"/>
          <p:cNvSpPr>
            <a:spLocks noGrp="1"/>
          </p:cNvSpPr>
          <p:nvPr>
            <p:ph idx="1"/>
          </p:nvPr>
        </p:nvSpPr>
        <p:spPr>
          <a:xfrm>
            <a:off x="235491" y="651070"/>
            <a:ext cx="8576831" cy="416742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276182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Default Slide with Subtitle">
    <p:spTree>
      <p:nvGrpSpPr>
        <p:cNvPr id="1" name=""/>
        <p:cNvGrpSpPr/>
        <p:nvPr/>
      </p:nvGrpSpPr>
      <p:grpSpPr>
        <a:xfrm>
          <a:off x="0" y="0"/>
          <a:ext cx="0" cy="0"/>
          <a:chOff x="0" y="0"/>
          <a:chExt cx="0" cy="0"/>
        </a:xfrm>
      </p:grpSpPr>
      <p:sp>
        <p:nvSpPr>
          <p:cNvPr id="16" name="Text Placeholder 11"/>
          <p:cNvSpPr>
            <a:spLocks noGrp="1"/>
          </p:cNvSpPr>
          <p:nvPr>
            <p:ph type="body" sz="quarter" idx="10"/>
          </p:nvPr>
        </p:nvSpPr>
        <p:spPr>
          <a:xfrm>
            <a:off x="236401" y="513386"/>
            <a:ext cx="8562211" cy="301915"/>
          </a:xfrm>
        </p:spPr>
        <p:txBody>
          <a:bodyPr tIns="0" bIns="0" anchor="ctr">
            <a:noAutofit/>
          </a:bodyPr>
          <a:lstStyle>
            <a:lvl1pPr algn="l">
              <a:buNone/>
              <a:defRPr sz="1600" b="0" i="0">
                <a:solidFill>
                  <a:schemeClr val="tx1">
                    <a:lumMod val="75000"/>
                    <a:lumOff val="25000"/>
                  </a:schemeClr>
                </a:solidFill>
                <a:effectLst/>
              </a:defRPr>
            </a:lvl1pPr>
          </a:lstStyle>
          <a:p>
            <a:pPr lvl="0"/>
            <a:endParaRPr lang="en-US" dirty="0"/>
          </a:p>
        </p:txBody>
      </p:sp>
      <p:sp>
        <p:nvSpPr>
          <p:cNvPr id="2" name="Title 1"/>
          <p:cNvSpPr>
            <a:spLocks noGrp="1"/>
          </p:cNvSpPr>
          <p:nvPr>
            <p:ph type="title"/>
          </p:nvPr>
        </p:nvSpPr>
        <p:spPr>
          <a:xfrm>
            <a:off x="236403" y="-132810"/>
            <a:ext cx="7001524" cy="718537"/>
          </a:xfrm>
        </p:spPr>
        <p:txBody>
          <a:bodyPr/>
          <a:lstStyle>
            <a:lvl1pPr>
              <a:defRPr>
                <a:solidFill>
                  <a:srgbClr val="FFFFFF"/>
                </a:solidFill>
              </a:defRPr>
            </a:lvl1pPr>
          </a:lstStyle>
          <a:p>
            <a:r>
              <a:rPr lang="en-US" dirty="0"/>
              <a:t>Click to edit Master title style</a:t>
            </a:r>
          </a:p>
        </p:txBody>
      </p:sp>
      <p:sp>
        <p:nvSpPr>
          <p:cNvPr id="4" name="Content Placeholder 2"/>
          <p:cNvSpPr>
            <a:spLocks noGrp="1"/>
          </p:cNvSpPr>
          <p:nvPr>
            <p:ph idx="1"/>
          </p:nvPr>
        </p:nvSpPr>
        <p:spPr>
          <a:xfrm>
            <a:off x="236402" y="914400"/>
            <a:ext cx="8562211" cy="3904090"/>
          </a:xfrm>
        </p:spPr>
        <p:txBody>
          <a:bodyPr/>
          <a:lstStyle>
            <a:lvl1pPr>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262174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4_Title Slide Cogs">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900499" y="2385516"/>
            <a:ext cx="4813063" cy="978797"/>
          </a:xfrm>
          <a:effectLst/>
        </p:spPr>
        <p:txBody>
          <a:bodyPr anchor="ctr" anchorCtr="0">
            <a:noAutofit/>
          </a:bodyPr>
          <a:lstStyle>
            <a:lvl1pPr algn="r">
              <a:defRPr sz="2800" b="0" i="0">
                <a:solidFill>
                  <a:srgbClr val="5C5C5C"/>
                </a:solidFill>
                <a:effectLst/>
                <a:latin typeface="Microsoft Sans Serif"/>
                <a:cs typeface="Microsoft Sans Serif"/>
              </a:defRPr>
            </a:lvl1pPr>
          </a:lstStyle>
          <a:p>
            <a:r>
              <a:rPr lang="en-US" dirty="0"/>
              <a:t>Click to edit Master title style</a:t>
            </a:r>
          </a:p>
        </p:txBody>
      </p:sp>
      <p:sp>
        <p:nvSpPr>
          <p:cNvPr id="3" name="Subtitle 2"/>
          <p:cNvSpPr>
            <a:spLocks noGrp="1"/>
          </p:cNvSpPr>
          <p:nvPr>
            <p:ph type="subTitle" idx="1"/>
          </p:nvPr>
        </p:nvSpPr>
        <p:spPr>
          <a:xfrm>
            <a:off x="4675632" y="3812146"/>
            <a:ext cx="4037930" cy="998113"/>
          </a:xfrm>
          <a:effectLst/>
        </p:spPr>
        <p:txBody>
          <a:bodyPr vert="horz" lIns="91440" tIns="45720" rIns="91440" bIns="45720" rtlCol="0" anchor="ctr" anchorCtr="0">
            <a:normAutofit/>
          </a:bodyPr>
          <a:lstStyle>
            <a:lvl1pPr marL="0" indent="0" algn="r" defTabSz="457200" rtl="0" eaLnBrk="1" latinLnBrk="0" hangingPunct="1">
              <a:spcBef>
                <a:spcPts val="0"/>
              </a:spcBef>
              <a:buClr>
                <a:schemeClr val="accent2"/>
              </a:buClr>
              <a:buFont typeface="Arial" pitchFamily="34" charset="0"/>
              <a:buNone/>
              <a:defRPr lang="en-US" sz="2000" kern="1200" dirty="0">
                <a:solidFill>
                  <a:schemeClr val="bg1">
                    <a:lumMod val="50000"/>
                  </a:schemeClr>
                </a:solidFill>
                <a:effectLst/>
                <a:latin typeface="Microsoft Sans Serif"/>
                <a:ea typeface="+mn-ea"/>
                <a:cs typeface="Microsoft Sans Serif"/>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940335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6_Title Slide Cogs">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315928" y="2269692"/>
            <a:ext cx="5397634" cy="978797"/>
          </a:xfrm>
          <a:effectLst/>
        </p:spPr>
        <p:txBody>
          <a:bodyPr anchor="ctr" anchorCtr="0">
            <a:noAutofit/>
          </a:bodyPr>
          <a:lstStyle>
            <a:lvl1pPr algn="r">
              <a:defRPr sz="2800" b="0" i="0">
                <a:effectLst/>
                <a:latin typeface="Microsoft Sans Serif"/>
                <a:cs typeface="Microsoft Sans Serif"/>
              </a:defRPr>
            </a:lvl1pPr>
          </a:lstStyle>
          <a:p>
            <a:r>
              <a:rPr lang="en-US" dirty="0"/>
              <a:t>Click to edit Master title style</a:t>
            </a:r>
          </a:p>
        </p:txBody>
      </p:sp>
      <p:sp>
        <p:nvSpPr>
          <p:cNvPr id="3" name="Subtitle 2"/>
          <p:cNvSpPr>
            <a:spLocks noGrp="1"/>
          </p:cNvSpPr>
          <p:nvPr>
            <p:ph type="subTitle" idx="1"/>
          </p:nvPr>
        </p:nvSpPr>
        <p:spPr>
          <a:xfrm>
            <a:off x="4481848" y="4001937"/>
            <a:ext cx="4231714" cy="801883"/>
          </a:xfrm>
          <a:effectLst/>
        </p:spPr>
        <p:txBody>
          <a:bodyPr vert="horz" lIns="91440" tIns="45720" rIns="91440" bIns="45720" rtlCol="0" anchor="ctr" anchorCtr="0">
            <a:normAutofit/>
          </a:bodyPr>
          <a:lstStyle>
            <a:lvl1pPr marL="0" indent="0" algn="r" defTabSz="457200" rtl="0" eaLnBrk="1" latinLnBrk="0" hangingPunct="1">
              <a:spcBef>
                <a:spcPts val="0"/>
              </a:spcBef>
              <a:buClr>
                <a:schemeClr val="accent2"/>
              </a:buClr>
              <a:buFont typeface="Arial" pitchFamily="34" charset="0"/>
              <a:buNone/>
              <a:defRPr lang="en-US" sz="2000" kern="1200" dirty="0">
                <a:solidFill>
                  <a:srgbClr val="FFFFFF"/>
                </a:solidFill>
                <a:effectLst/>
                <a:latin typeface="Microsoft Sans Serif"/>
                <a:ea typeface="+mn-ea"/>
                <a:cs typeface="Microsoft Sans Serif"/>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153698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7_Title Slide Cogs">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315928" y="2269692"/>
            <a:ext cx="5397634" cy="978797"/>
          </a:xfrm>
          <a:effectLst/>
        </p:spPr>
        <p:txBody>
          <a:bodyPr anchor="ctr" anchorCtr="0">
            <a:noAutofit/>
          </a:bodyPr>
          <a:lstStyle>
            <a:lvl1pPr algn="r">
              <a:defRPr sz="2800" b="0" i="0">
                <a:effectLst/>
                <a:latin typeface="Microsoft Sans Serif"/>
                <a:cs typeface="Microsoft Sans Serif"/>
              </a:defRPr>
            </a:lvl1pPr>
          </a:lstStyle>
          <a:p>
            <a:r>
              <a:rPr lang="en-US" dirty="0"/>
              <a:t>Click to edit Master title style</a:t>
            </a:r>
          </a:p>
        </p:txBody>
      </p:sp>
      <p:sp>
        <p:nvSpPr>
          <p:cNvPr id="3" name="Subtitle 2"/>
          <p:cNvSpPr>
            <a:spLocks noGrp="1"/>
          </p:cNvSpPr>
          <p:nvPr>
            <p:ph type="subTitle" idx="1"/>
          </p:nvPr>
        </p:nvSpPr>
        <p:spPr>
          <a:xfrm>
            <a:off x="4481848" y="4001937"/>
            <a:ext cx="4231714" cy="801883"/>
          </a:xfrm>
          <a:effectLst/>
        </p:spPr>
        <p:txBody>
          <a:bodyPr vert="horz" lIns="91440" tIns="45720" rIns="91440" bIns="45720" rtlCol="0" anchor="ctr" anchorCtr="0">
            <a:normAutofit/>
          </a:bodyPr>
          <a:lstStyle>
            <a:lvl1pPr marL="0" indent="0" algn="r" defTabSz="457200" rtl="0" eaLnBrk="1" latinLnBrk="0" hangingPunct="1">
              <a:spcBef>
                <a:spcPts val="0"/>
              </a:spcBef>
              <a:buClr>
                <a:schemeClr val="accent2"/>
              </a:buClr>
              <a:buFont typeface="Arial" pitchFamily="34" charset="0"/>
              <a:buNone/>
              <a:defRPr lang="en-US" sz="2000" kern="1200" dirty="0">
                <a:solidFill>
                  <a:srgbClr val="FFFFFF"/>
                </a:solidFill>
                <a:effectLst/>
                <a:latin typeface="Microsoft Sans Serif"/>
                <a:ea typeface="+mn-ea"/>
                <a:cs typeface="Microsoft Sans Serif"/>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373348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8_Title Slide Cogs">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315928" y="2269692"/>
            <a:ext cx="5397634" cy="978797"/>
          </a:xfrm>
          <a:effectLst/>
        </p:spPr>
        <p:txBody>
          <a:bodyPr anchor="ctr" anchorCtr="0">
            <a:noAutofit/>
          </a:bodyPr>
          <a:lstStyle>
            <a:lvl1pPr algn="r">
              <a:defRPr sz="2800" b="0" i="0">
                <a:effectLst/>
                <a:latin typeface="Microsoft Sans Serif"/>
                <a:cs typeface="Microsoft Sans Serif"/>
              </a:defRPr>
            </a:lvl1pPr>
          </a:lstStyle>
          <a:p>
            <a:r>
              <a:rPr lang="en-US" dirty="0"/>
              <a:t>Click to edit Master title style</a:t>
            </a:r>
          </a:p>
        </p:txBody>
      </p:sp>
      <p:sp>
        <p:nvSpPr>
          <p:cNvPr id="3" name="Subtitle 2"/>
          <p:cNvSpPr>
            <a:spLocks noGrp="1"/>
          </p:cNvSpPr>
          <p:nvPr>
            <p:ph type="subTitle" idx="1"/>
          </p:nvPr>
        </p:nvSpPr>
        <p:spPr>
          <a:xfrm>
            <a:off x="4481848" y="4001937"/>
            <a:ext cx="4231714" cy="801883"/>
          </a:xfrm>
          <a:effectLst/>
        </p:spPr>
        <p:txBody>
          <a:bodyPr vert="horz" lIns="91440" tIns="45720" rIns="91440" bIns="45720" rtlCol="0" anchor="ctr" anchorCtr="0">
            <a:normAutofit/>
          </a:bodyPr>
          <a:lstStyle>
            <a:lvl1pPr marL="0" indent="0" algn="r" defTabSz="457200" rtl="0" eaLnBrk="1" latinLnBrk="0" hangingPunct="1">
              <a:spcBef>
                <a:spcPts val="0"/>
              </a:spcBef>
              <a:buClr>
                <a:schemeClr val="accent2"/>
              </a:buClr>
              <a:buFont typeface="Arial" pitchFamily="34" charset="0"/>
              <a:buNone/>
              <a:defRPr lang="en-US" sz="2000" kern="1200" dirty="0">
                <a:solidFill>
                  <a:schemeClr val="bg1"/>
                </a:solidFill>
                <a:effectLst/>
                <a:latin typeface="Microsoft Sans Serif"/>
                <a:ea typeface="+mn-ea"/>
                <a:cs typeface="Microsoft Sans Serif"/>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3757811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9_Title Slide Cogs">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315928" y="2269692"/>
            <a:ext cx="5397634" cy="978797"/>
          </a:xfrm>
          <a:effectLst/>
        </p:spPr>
        <p:txBody>
          <a:bodyPr anchor="ctr" anchorCtr="0">
            <a:noAutofit/>
          </a:bodyPr>
          <a:lstStyle>
            <a:lvl1pPr algn="r">
              <a:defRPr sz="2800" b="0" i="0">
                <a:effectLst/>
                <a:latin typeface="Microsoft Sans Serif"/>
                <a:cs typeface="Microsoft Sans Serif"/>
              </a:defRPr>
            </a:lvl1pPr>
          </a:lstStyle>
          <a:p>
            <a:r>
              <a:rPr lang="en-US" dirty="0"/>
              <a:t>Click to edit Master title style</a:t>
            </a:r>
          </a:p>
        </p:txBody>
      </p:sp>
      <p:sp>
        <p:nvSpPr>
          <p:cNvPr id="3" name="Subtitle 2"/>
          <p:cNvSpPr>
            <a:spLocks noGrp="1"/>
          </p:cNvSpPr>
          <p:nvPr>
            <p:ph type="subTitle" idx="1"/>
          </p:nvPr>
        </p:nvSpPr>
        <p:spPr>
          <a:xfrm>
            <a:off x="4481848" y="4001937"/>
            <a:ext cx="4231714" cy="801883"/>
          </a:xfrm>
          <a:effectLst/>
        </p:spPr>
        <p:txBody>
          <a:bodyPr vert="horz" lIns="91440" tIns="45720" rIns="91440" bIns="45720" rtlCol="0" anchor="ctr" anchorCtr="0">
            <a:normAutofit/>
          </a:bodyPr>
          <a:lstStyle>
            <a:lvl1pPr marL="0" indent="0" algn="r" defTabSz="457200" rtl="0" eaLnBrk="1" latinLnBrk="0" hangingPunct="1">
              <a:spcBef>
                <a:spcPts val="0"/>
              </a:spcBef>
              <a:buClr>
                <a:schemeClr val="accent2"/>
              </a:buClr>
              <a:buFont typeface="Arial" pitchFamily="34" charset="0"/>
              <a:buNone/>
              <a:defRPr lang="en-US" sz="2000" kern="1200" dirty="0">
                <a:solidFill>
                  <a:schemeClr val="bg1"/>
                </a:solidFill>
                <a:effectLst/>
                <a:latin typeface="Microsoft Sans Serif"/>
                <a:ea typeface="+mn-ea"/>
                <a:cs typeface="Microsoft Sans Serif"/>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2144113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p:cSld name="10_Title Slide Cogs">
    <p:bg>
      <p:bgPr>
        <a:blipFill dpi="0" rotWithShape="1">
          <a:blip r:embed="rId2"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315928" y="2269692"/>
            <a:ext cx="5397634" cy="978797"/>
          </a:xfrm>
          <a:effectLst/>
        </p:spPr>
        <p:txBody>
          <a:bodyPr anchor="ctr" anchorCtr="0">
            <a:noAutofit/>
          </a:bodyPr>
          <a:lstStyle>
            <a:lvl1pPr algn="r">
              <a:defRPr sz="2800" b="0" i="0">
                <a:effectLst/>
                <a:latin typeface="Microsoft Sans Serif"/>
                <a:cs typeface="Microsoft Sans Serif"/>
              </a:defRPr>
            </a:lvl1pPr>
          </a:lstStyle>
          <a:p>
            <a:r>
              <a:rPr lang="en-US" dirty="0"/>
              <a:t>Click to edit Master title style</a:t>
            </a:r>
          </a:p>
        </p:txBody>
      </p:sp>
      <p:sp>
        <p:nvSpPr>
          <p:cNvPr id="3" name="Subtitle 2"/>
          <p:cNvSpPr>
            <a:spLocks noGrp="1"/>
          </p:cNvSpPr>
          <p:nvPr>
            <p:ph type="subTitle" idx="1"/>
          </p:nvPr>
        </p:nvSpPr>
        <p:spPr>
          <a:xfrm>
            <a:off x="4481848" y="4001937"/>
            <a:ext cx="4231714" cy="801883"/>
          </a:xfrm>
          <a:effectLst/>
        </p:spPr>
        <p:txBody>
          <a:bodyPr vert="horz" lIns="91440" tIns="45720" rIns="91440" bIns="45720" rtlCol="0" anchor="ctr" anchorCtr="0">
            <a:normAutofit/>
          </a:bodyPr>
          <a:lstStyle>
            <a:lvl1pPr marL="0" indent="0" algn="r" defTabSz="457200" rtl="0" eaLnBrk="1" latinLnBrk="0" hangingPunct="1">
              <a:spcBef>
                <a:spcPts val="0"/>
              </a:spcBef>
              <a:buClr>
                <a:schemeClr val="accent2"/>
              </a:buClr>
              <a:buFont typeface="Arial" pitchFamily="34" charset="0"/>
              <a:buNone/>
              <a:defRPr lang="en-US" sz="2000" kern="1200" dirty="0">
                <a:solidFill>
                  <a:schemeClr val="bg1"/>
                </a:solidFill>
                <a:effectLst/>
                <a:latin typeface="Microsoft Sans Serif"/>
                <a:ea typeface="+mn-ea"/>
                <a:cs typeface="Microsoft Sans Serif"/>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1603830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0" cstate="screen">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1949" y="650383"/>
            <a:ext cx="8689622" cy="425130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Placeholder 1"/>
          <p:cNvSpPr>
            <a:spLocks noGrp="1"/>
          </p:cNvSpPr>
          <p:nvPr>
            <p:ph type="title"/>
          </p:nvPr>
        </p:nvSpPr>
        <p:spPr>
          <a:xfrm>
            <a:off x="231950" y="-142249"/>
            <a:ext cx="7005978" cy="729597"/>
          </a:xfrm>
          <a:prstGeom prst="rect">
            <a:avLst/>
          </a:prstGeom>
        </p:spPr>
        <p:txBody>
          <a:bodyPr vert="horz" lIns="91440" tIns="45720" rIns="91440" bIns="45720" rtlCol="0" anchor="ctr">
            <a:normAutofit/>
          </a:bodyPr>
          <a:lstStyle/>
          <a:p>
            <a:r>
              <a:rPr lang="en-US" dirty="0"/>
              <a:t>Click to edit Master title style</a:t>
            </a:r>
          </a:p>
        </p:txBody>
      </p:sp>
      <p:sp>
        <p:nvSpPr>
          <p:cNvPr id="6" name="Rectangle 5"/>
          <p:cNvSpPr/>
          <p:nvPr userDrawn="1"/>
        </p:nvSpPr>
        <p:spPr>
          <a:xfrm>
            <a:off x="7654053" y="4901685"/>
            <a:ext cx="1267518" cy="200055"/>
          </a:xfrm>
          <a:prstGeom prst="rect">
            <a:avLst/>
          </a:prstGeom>
        </p:spPr>
        <p:txBody>
          <a:bodyPr wrap="square">
            <a:spAutoFit/>
          </a:bodyPr>
          <a:lstStyle/>
          <a:p>
            <a:pPr marL="0" marR="0" indent="0" algn="r" defTabSz="457200" rtl="0" eaLnBrk="1" fontAlgn="auto" latinLnBrk="0" hangingPunct="1">
              <a:lnSpc>
                <a:spcPct val="100000"/>
              </a:lnSpc>
              <a:spcBef>
                <a:spcPts val="0"/>
              </a:spcBef>
              <a:spcAft>
                <a:spcPts val="0"/>
              </a:spcAft>
              <a:buClrTx/>
              <a:buSzTx/>
              <a:buFontTx/>
              <a:buNone/>
              <a:tabLst/>
              <a:defRPr/>
            </a:pPr>
            <a:r>
              <a:rPr lang="en-US" sz="700" kern="1200" dirty="0">
                <a:solidFill>
                  <a:schemeClr val="bg1">
                    <a:lumMod val="65000"/>
                  </a:schemeClr>
                </a:solidFill>
                <a:latin typeface="Arial"/>
                <a:ea typeface="+mn-ea"/>
                <a:cs typeface="Arial"/>
              </a:rPr>
              <a:t>© 2017 TM Forum   |   </a:t>
            </a:r>
            <a:fld id="{BCE395A0-52DA-44FA-938D-312C31F3009D}" type="slidenum">
              <a:rPr lang="en-US" sz="700" smtClean="0">
                <a:solidFill>
                  <a:schemeClr val="bg1">
                    <a:lumMod val="65000"/>
                  </a:schemeClr>
                </a:solidFill>
                <a:latin typeface="Arial"/>
                <a:cs typeface="Arial"/>
              </a:rPr>
              <a:pPr marL="0" marR="0" indent="0" algn="r" defTabSz="457200" rtl="0" eaLnBrk="1" fontAlgn="auto" latinLnBrk="0" hangingPunct="1">
                <a:lnSpc>
                  <a:spcPct val="100000"/>
                </a:lnSpc>
                <a:spcBef>
                  <a:spcPts val="0"/>
                </a:spcBef>
                <a:spcAft>
                  <a:spcPts val="0"/>
                </a:spcAft>
                <a:buClrTx/>
                <a:buSzTx/>
                <a:buFontTx/>
                <a:buNone/>
                <a:tabLst/>
                <a:defRPr/>
              </a:pPr>
              <a:t>‹#›</a:t>
            </a:fld>
            <a:endParaRPr lang="en-US" sz="700" dirty="0">
              <a:solidFill>
                <a:schemeClr val="bg1">
                  <a:lumMod val="65000"/>
                </a:schemeClr>
              </a:solidFill>
              <a:latin typeface="Arial"/>
              <a:cs typeface="Arial"/>
            </a:endParaRPr>
          </a:p>
        </p:txBody>
      </p:sp>
    </p:spTree>
    <p:extLst>
      <p:ext uri="{BB962C8B-B14F-4D97-AF65-F5344CB8AC3E}">
        <p14:creationId xmlns:p14="http://schemas.microsoft.com/office/powerpoint/2010/main" val="1949028663"/>
      </p:ext>
    </p:extLst>
  </p:cSld>
  <p:clrMap bg1="lt1" tx1="dk1" bg2="lt2" tx2="dk2" accent1="accent1" accent2="accent2" accent3="accent3" accent4="accent4" accent5="accent5" accent6="accent6" hlink="hlink" folHlink="folHlink"/>
  <p:sldLayoutIdLst>
    <p:sldLayoutId id="2147483681" r:id="rId1"/>
    <p:sldLayoutId id="2147483689" r:id="rId2"/>
    <p:sldLayoutId id="2147483677" r:id="rId3"/>
    <p:sldLayoutId id="2147483684" r:id="rId4"/>
    <p:sldLayoutId id="2147483686" r:id="rId5"/>
    <p:sldLayoutId id="2147483687" r:id="rId6"/>
    <p:sldLayoutId id="2147483688" r:id="rId7"/>
    <p:sldLayoutId id="2147483690"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457200" rtl="0" eaLnBrk="1" latinLnBrk="0" hangingPunct="1">
        <a:spcBef>
          <a:spcPct val="0"/>
        </a:spcBef>
        <a:buNone/>
        <a:defRPr lang="en-US" sz="1800" b="0" kern="1200" dirty="0">
          <a:solidFill>
            <a:schemeClr val="bg1"/>
          </a:solidFill>
          <a:latin typeface="Microsoft Sans Serif"/>
          <a:ea typeface="+mj-ea"/>
          <a:cs typeface="Microsoft Sans Serif"/>
        </a:defRPr>
      </a:lvl1pPr>
    </p:titleStyle>
    <p:bodyStyle>
      <a:lvl1pPr marL="228600" indent="-228600" algn="l" defTabSz="457200" rtl="0" eaLnBrk="1" latinLnBrk="0" hangingPunct="1">
        <a:spcBef>
          <a:spcPts val="1200"/>
        </a:spcBef>
        <a:buClr>
          <a:srgbClr val="173288"/>
        </a:buClr>
        <a:buSzPct val="115000"/>
        <a:buFont typeface="Wingdings" pitchFamily="2" charset="2"/>
        <a:buChar char="§"/>
        <a:defRPr sz="2000" kern="1200">
          <a:solidFill>
            <a:schemeClr val="tx1">
              <a:lumMod val="85000"/>
              <a:lumOff val="15000"/>
            </a:schemeClr>
          </a:solidFill>
          <a:latin typeface="Microsoft Sans Serif"/>
          <a:ea typeface="+mn-ea"/>
          <a:cs typeface="Microsoft Sans Serif"/>
        </a:defRPr>
      </a:lvl1pPr>
      <a:lvl2pPr marL="511175" indent="-228600" algn="l" defTabSz="457200" rtl="0" eaLnBrk="1" latinLnBrk="0" hangingPunct="1">
        <a:spcBef>
          <a:spcPts val="1200"/>
        </a:spcBef>
        <a:buClr>
          <a:srgbClr val="173288"/>
        </a:buClr>
        <a:buSzPct val="65000"/>
        <a:buFont typeface="Wingdings" pitchFamily="2" charset="2"/>
        <a:buChar char="q"/>
        <a:defRPr sz="1800" kern="1200">
          <a:solidFill>
            <a:schemeClr val="tx1">
              <a:lumMod val="85000"/>
              <a:lumOff val="15000"/>
            </a:schemeClr>
          </a:solidFill>
          <a:latin typeface="Microsoft Sans Serif"/>
          <a:ea typeface="+mn-ea"/>
          <a:cs typeface="Microsoft Sans Serif"/>
        </a:defRPr>
      </a:lvl2pPr>
      <a:lvl3pPr marL="739775" indent="-163513" algn="l" defTabSz="457200" rtl="0" eaLnBrk="1" latinLnBrk="0" hangingPunct="1">
        <a:spcBef>
          <a:spcPts val="1200"/>
        </a:spcBef>
        <a:buClr>
          <a:srgbClr val="173288"/>
        </a:buClr>
        <a:buFont typeface="Wingdings" pitchFamily="2" charset="2"/>
        <a:buChar char="§"/>
        <a:defRPr sz="1600" kern="1200">
          <a:solidFill>
            <a:schemeClr val="tx1">
              <a:lumMod val="85000"/>
              <a:lumOff val="15000"/>
            </a:schemeClr>
          </a:solidFill>
          <a:latin typeface="Microsoft Sans Serif"/>
          <a:ea typeface="+mn-ea"/>
          <a:cs typeface="Microsoft Sans Serif"/>
        </a:defRPr>
      </a:lvl3pPr>
      <a:lvl4pPr marL="1033463" indent="-228600" algn="l" defTabSz="457200" rtl="0" eaLnBrk="1" latinLnBrk="0" hangingPunct="1">
        <a:spcBef>
          <a:spcPts val="1200"/>
        </a:spcBef>
        <a:buClr>
          <a:srgbClr val="173288"/>
        </a:buClr>
        <a:buFont typeface="Courier New" pitchFamily="49" charset="0"/>
        <a:buChar char="o"/>
        <a:defRPr sz="1400" kern="1200">
          <a:solidFill>
            <a:schemeClr val="tx1">
              <a:lumMod val="85000"/>
              <a:lumOff val="15000"/>
            </a:schemeClr>
          </a:solidFill>
          <a:latin typeface="Microsoft Sans Serif"/>
          <a:ea typeface="+mn-ea"/>
          <a:cs typeface="Microsoft Sans Serif"/>
        </a:defRPr>
      </a:lvl4pPr>
      <a:lvl5pPr marL="1371600" indent="-282575" algn="l" defTabSz="457200" rtl="0" eaLnBrk="1" latinLnBrk="0" hangingPunct="1">
        <a:spcBef>
          <a:spcPts val="1200"/>
        </a:spcBef>
        <a:buClr>
          <a:srgbClr val="173288"/>
        </a:buClr>
        <a:buFont typeface="Wingdings" pitchFamily="2" charset="2"/>
        <a:buChar char="Ø"/>
        <a:defRPr sz="1400" kern="1200">
          <a:solidFill>
            <a:schemeClr val="tx1">
              <a:lumMod val="85000"/>
              <a:lumOff val="15000"/>
            </a:schemeClr>
          </a:solidFill>
          <a:latin typeface="Microsoft Sans Serif"/>
          <a:ea typeface="+mn-ea"/>
          <a:cs typeface="Microsoft Sans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jwilmes@tmforum.org" TargetMode="Externa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8" Type="http://schemas.openxmlformats.org/officeDocument/2006/relationships/oleObject" Target="../embeddings/oleObject1.bin"/><Relationship Id="rId13" Type="http://schemas.openxmlformats.org/officeDocument/2006/relationships/image" Target="../media/image13.emf"/><Relationship Id="rId3" Type="http://schemas.openxmlformats.org/officeDocument/2006/relationships/notesSlide" Target="../notesSlides/notesSlide12.xml"/><Relationship Id="rId7" Type="http://schemas.openxmlformats.org/officeDocument/2006/relationships/hyperlink" Target="https://topalternatives.com/testing-your-websites-speed-and-performance/" TargetMode="External"/><Relationship Id="rId12" Type="http://schemas.openxmlformats.org/officeDocument/2006/relationships/oleObject" Target="../embeddings/oleObject3.bin"/><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hyperlink" Target="http://compk.stanford.edu/" TargetMode="External"/><Relationship Id="rId11" Type="http://schemas.openxmlformats.org/officeDocument/2006/relationships/image" Target="../media/image12.emf"/><Relationship Id="rId5" Type="http://schemas.openxmlformats.org/officeDocument/2006/relationships/hyperlink" Target="http://clacklang.org/" TargetMode="External"/><Relationship Id="rId10" Type="http://schemas.openxmlformats.org/officeDocument/2006/relationships/oleObject" Target="../embeddings/oleObject2.bin"/><Relationship Id="rId4" Type="http://schemas.openxmlformats.org/officeDocument/2006/relationships/hyperlink" Target="https://www.r3.com/slides/third-smart-contract-templates-summit-slides.pdf" TargetMode="External"/><Relationship Id="rId9" Type="http://schemas.openxmlformats.org/officeDocument/2006/relationships/image" Target="../media/image1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Blockchain Sandbox Demo:</a:t>
            </a:r>
            <a:br>
              <a:rPr lang="en-US" dirty="0"/>
            </a:br>
            <a:r>
              <a:rPr lang="en-US" dirty="0"/>
              <a:t>SLA Management</a:t>
            </a:r>
          </a:p>
        </p:txBody>
      </p:sp>
      <p:sp>
        <p:nvSpPr>
          <p:cNvPr id="3" name="Subtitle 2"/>
          <p:cNvSpPr>
            <a:spLocks noGrp="1"/>
          </p:cNvSpPr>
          <p:nvPr>
            <p:ph type="subTitle" idx="1"/>
          </p:nvPr>
        </p:nvSpPr>
        <p:spPr/>
        <p:txBody>
          <a:bodyPr>
            <a:normAutofit lnSpcReduction="10000"/>
          </a:bodyPr>
          <a:lstStyle/>
          <a:p>
            <a:r>
              <a:rPr lang="en-US" dirty="0"/>
              <a:t>John Wilmes</a:t>
            </a:r>
          </a:p>
          <a:p>
            <a:r>
              <a:rPr lang="en-US" dirty="0"/>
              <a:t>Director of IoE Projects</a:t>
            </a:r>
          </a:p>
          <a:p>
            <a:r>
              <a:rPr lang="en-US" dirty="0">
                <a:hlinkClick r:id="rId2"/>
              </a:rPr>
              <a:t>jwilmes@tmforum.org</a:t>
            </a:r>
            <a:r>
              <a:rPr lang="en-US" dirty="0"/>
              <a:t> </a:t>
            </a:r>
          </a:p>
        </p:txBody>
      </p:sp>
    </p:spTree>
    <p:extLst>
      <p:ext uri="{BB962C8B-B14F-4D97-AF65-F5344CB8AC3E}">
        <p14:creationId xmlns:p14="http://schemas.microsoft.com/office/powerpoint/2010/main" val="2980413910"/>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6F33A3-5554-4602-B7B9-E7935CC5B00D}"/>
              </a:ext>
            </a:extLst>
          </p:cNvPr>
          <p:cNvSpPr>
            <a:spLocks noGrp="1"/>
          </p:cNvSpPr>
          <p:nvPr>
            <p:ph type="title"/>
          </p:nvPr>
        </p:nvSpPr>
        <p:spPr/>
        <p:txBody>
          <a:bodyPr/>
          <a:lstStyle/>
          <a:p>
            <a:r>
              <a:rPr lang="en-US" dirty="0"/>
              <a:t>Features that differentiate blockchain from other MMT enablers</a:t>
            </a:r>
          </a:p>
        </p:txBody>
      </p:sp>
      <p:graphicFrame>
        <p:nvGraphicFramePr>
          <p:cNvPr id="4" name="Content Placeholder 3">
            <a:extLst>
              <a:ext uri="{FF2B5EF4-FFF2-40B4-BE49-F238E27FC236}">
                <a16:creationId xmlns:a16="http://schemas.microsoft.com/office/drawing/2014/main" id="{35AC7855-637B-4DBF-93CF-0C6913E5D55F}"/>
              </a:ext>
            </a:extLst>
          </p:cNvPr>
          <p:cNvGraphicFramePr>
            <a:graphicFrameLocks noGrp="1"/>
          </p:cNvGraphicFramePr>
          <p:nvPr>
            <p:ph idx="1"/>
          </p:nvPr>
        </p:nvGraphicFramePr>
        <p:xfrm>
          <a:off x="0" y="479685"/>
          <a:ext cx="9144000" cy="4671313"/>
        </p:xfrm>
        <a:graphic>
          <a:graphicData uri="http://schemas.openxmlformats.org/drawingml/2006/table">
            <a:tbl>
              <a:tblPr firstRow="1" bandRow="1">
                <a:tableStyleId>{5C22544A-7EE6-4342-B048-85BDC9FD1C3A}</a:tableStyleId>
              </a:tblPr>
              <a:tblGrid>
                <a:gridCol w="3410262">
                  <a:extLst>
                    <a:ext uri="{9D8B030D-6E8A-4147-A177-3AD203B41FA5}">
                      <a16:colId xmlns:a16="http://schemas.microsoft.com/office/drawing/2014/main" val="1336019052"/>
                    </a:ext>
                  </a:extLst>
                </a:gridCol>
                <a:gridCol w="5733738">
                  <a:extLst>
                    <a:ext uri="{9D8B030D-6E8A-4147-A177-3AD203B41FA5}">
                      <a16:colId xmlns:a16="http://schemas.microsoft.com/office/drawing/2014/main" val="1894634750"/>
                    </a:ext>
                  </a:extLst>
                </a:gridCol>
              </a:tblGrid>
              <a:tr h="402258">
                <a:tc>
                  <a:txBody>
                    <a:bodyPr/>
                    <a:lstStyle/>
                    <a:p>
                      <a:pPr algn="ctr"/>
                      <a:r>
                        <a:rPr lang="en-US" sz="1100" b="1" dirty="0"/>
                        <a:t>Feature</a:t>
                      </a:r>
                    </a:p>
                  </a:txBody>
                  <a:tcPr anchor="ctr"/>
                </a:tc>
                <a:tc>
                  <a:txBody>
                    <a:bodyPr/>
                    <a:lstStyle/>
                    <a:p>
                      <a:pPr algn="ctr"/>
                      <a:r>
                        <a:rPr lang="en-US" sz="1100" b="1" dirty="0"/>
                        <a:t>Differentiator</a:t>
                      </a:r>
                    </a:p>
                  </a:txBody>
                  <a:tcPr anchor="ctr"/>
                </a:tc>
                <a:extLst>
                  <a:ext uri="{0D108BD9-81ED-4DB2-BD59-A6C34878D82A}">
                    <a16:rowId xmlns:a16="http://schemas.microsoft.com/office/drawing/2014/main" val="1031067798"/>
                  </a:ext>
                </a:extLst>
              </a:tr>
              <a:tr h="599665">
                <a:tc>
                  <a:txBody>
                    <a:bodyPr/>
                    <a:lstStyle/>
                    <a:p>
                      <a:r>
                        <a:rPr lang="en-US" sz="1100" b="1" dirty="0"/>
                        <a:t>Works in a "trustless" environment</a:t>
                      </a:r>
                    </a:p>
                  </a:txBody>
                  <a:tcPr anchor="ctr"/>
                </a:tc>
                <a:tc>
                  <a:txBody>
                    <a:bodyPr/>
                    <a:lstStyle/>
                    <a:p>
                      <a:r>
                        <a:rPr lang="en-US" sz="1100" b="1" dirty="0"/>
                        <a:t>The distributed ledger performs the accounting and audit functions neutrally and reliably.</a:t>
                      </a:r>
                    </a:p>
                  </a:txBody>
                  <a:tcPr anchor="ctr"/>
                </a:tc>
                <a:extLst>
                  <a:ext uri="{0D108BD9-81ED-4DB2-BD59-A6C34878D82A}">
                    <a16:rowId xmlns:a16="http://schemas.microsoft.com/office/drawing/2014/main" val="4155916508"/>
                  </a:ext>
                </a:extLst>
              </a:tr>
              <a:tr h="477479">
                <a:tc>
                  <a:txBody>
                    <a:bodyPr/>
                    <a:lstStyle/>
                    <a:p>
                      <a:r>
                        <a:rPr lang="en-US" sz="1100" b="1" dirty="0"/>
                        <a:t>Distributed ledger requires no intermediaries</a:t>
                      </a:r>
                    </a:p>
                  </a:txBody>
                  <a:tcPr anchor="ctr"/>
                </a:tc>
                <a:tc>
                  <a:txBody>
                    <a:bodyPr/>
                    <a:lstStyle/>
                    <a:p>
                      <a:r>
                        <a:rPr lang="en-US" sz="1100" b="1" dirty="0"/>
                        <a:t>Transactions can be conducted without the need for third parties like clearinghouses.</a:t>
                      </a:r>
                    </a:p>
                  </a:txBody>
                  <a:tcPr anchor="ctr"/>
                </a:tc>
                <a:extLst>
                  <a:ext uri="{0D108BD9-81ED-4DB2-BD59-A6C34878D82A}">
                    <a16:rowId xmlns:a16="http://schemas.microsoft.com/office/drawing/2014/main" val="1368248872"/>
                  </a:ext>
                </a:extLst>
              </a:tr>
              <a:tr h="477479">
                <a:tc>
                  <a:txBody>
                    <a:bodyPr/>
                    <a:lstStyle/>
                    <a:p>
                      <a:r>
                        <a:rPr lang="en-US" sz="1100" b="1" dirty="0"/>
                        <a:t>Decentralized consensus ensures integrity</a:t>
                      </a:r>
                    </a:p>
                  </a:txBody>
                  <a:tcPr anchor="ctr"/>
                </a:tc>
                <a:tc>
                  <a:txBody>
                    <a:bodyPr/>
                    <a:lstStyle/>
                    <a:p>
                      <a:r>
                        <a:rPr lang="en-US" sz="1100" b="1" dirty="0"/>
                        <a:t>The negotiation protocol ensures that all participants see and approve a common view.</a:t>
                      </a:r>
                    </a:p>
                  </a:txBody>
                  <a:tcPr anchor="ctr"/>
                </a:tc>
                <a:extLst>
                  <a:ext uri="{0D108BD9-81ED-4DB2-BD59-A6C34878D82A}">
                    <a16:rowId xmlns:a16="http://schemas.microsoft.com/office/drawing/2014/main" val="4054564980"/>
                  </a:ext>
                </a:extLst>
              </a:tr>
              <a:tr h="402258">
                <a:tc>
                  <a:txBody>
                    <a:bodyPr/>
                    <a:lstStyle/>
                    <a:p>
                      <a:r>
                        <a:rPr lang="en-US" sz="1100" b="1" dirty="0"/>
                        <a:t>Immutability prevents tampering</a:t>
                      </a:r>
                    </a:p>
                  </a:txBody>
                  <a:tcPr anchor="ctr"/>
                </a:tc>
                <a:tc>
                  <a:txBody>
                    <a:bodyPr/>
                    <a:lstStyle/>
                    <a:p>
                      <a:r>
                        <a:rPr lang="en-US" sz="1100" b="1" dirty="0"/>
                        <a:t>It is infeasible for a bad actor to change the distributed record in all locations.</a:t>
                      </a:r>
                    </a:p>
                  </a:txBody>
                  <a:tcPr anchor="ctr"/>
                </a:tc>
                <a:extLst>
                  <a:ext uri="{0D108BD9-81ED-4DB2-BD59-A6C34878D82A}">
                    <a16:rowId xmlns:a16="http://schemas.microsoft.com/office/drawing/2014/main" val="1213621172"/>
                  </a:ext>
                </a:extLst>
              </a:tr>
              <a:tr h="477479">
                <a:tc>
                  <a:txBody>
                    <a:bodyPr/>
                    <a:lstStyle/>
                    <a:p>
                      <a:r>
                        <a:rPr lang="en-US" sz="1100" b="1" dirty="0"/>
                        <a:t>Near-real-time updates maintain consistency</a:t>
                      </a:r>
                    </a:p>
                  </a:txBody>
                  <a:tcPr anchor="ctr"/>
                </a:tc>
                <a:tc>
                  <a:txBody>
                    <a:bodyPr/>
                    <a:lstStyle/>
                    <a:p>
                      <a:r>
                        <a:rPr lang="en-US" sz="1100" b="1" dirty="0"/>
                        <a:t>Although transaction times vary, consistency across all copies of the ledger is quickly achieved.</a:t>
                      </a:r>
                    </a:p>
                  </a:txBody>
                  <a:tcPr anchor="ctr"/>
                </a:tc>
                <a:extLst>
                  <a:ext uri="{0D108BD9-81ED-4DB2-BD59-A6C34878D82A}">
                    <a16:rowId xmlns:a16="http://schemas.microsoft.com/office/drawing/2014/main" val="431334155"/>
                  </a:ext>
                </a:extLst>
              </a:tr>
              <a:tr h="402258">
                <a:tc>
                  <a:txBody>
                    <a:bodyPr/>
                    <a:lstStyle/>
                    <a:p>
                      <a:r>
                        <a:rPr lang="en-US" sz="1100" b="1" dirty="0"/>
                        <a:t>Verifiability supports auditing</a:t>
                      </a:r>
                    </a:p>
                  </a:txBody>
                  <a:tcPr anchor="ctr"/>
                </a:tc>
                <a:tc>
                  <a:txBody>
                    <a:bodyPr/>
                    <a:lstStyle/>
                    <a:p>
                      <a:r>
                        <a:rPr lang="en-US" sz="1100" b="1" dirty="0"/>
                        <a:t>Any participant can go back to any transaction at any time and prove its integrity.</a:t>
                      </a:r>
                    </a:p>
                  </a:txBody>
                  <a:tcPr anchor="ctr"/>
                </a:tc>
                <a:extLst>
                  <a:ext uri="{0D108BD9-81ED-4DB2-BD59-A6C34878D82A}">
                    <a16:rowId xmlns:a16="http://schemas.microsoft.com/office/drawing/2014/main" val="2007700343"/>
                  </a:ext>
                </a:extLst>
              </a:tr>
              <a:tr h="477479">
                <a:tc>
                  <a:txBody>
                    <a:bodyPr/>
                    <a:lstStyle/>
                    <a:p>
                      <a:r>
                        <a:rPr lang="en-US" sz="1100" b="1" dirty="0"/>
                        <a:t>Timestamps &amp; sequencing support chronology</a:t>
                      </a:r>
                    </a:p>
                  </a:txBody>
                  <a:tcPr anchor="ctr"/>
                </a:tc>
                <a:tc>
                  <a:txBody>
                    <a:bodyPr/>
                    <a:lstStyle/>
                    <a:p>
                      <a:r>
                        <a:rPr lang="en-US" sz="1100" b="1" dirty="0"/>
                        <a:t>The distributed ledger establishes the timing of transactions as well as their content.</a:t>
                      </a:r>
                    </a:p>
                  </a:txBody>
                  <a:tcPr anchor="ctr"/>
                </a:tc>
                <a:extLst>
                  <a:ext uri="{0D108BD9-81ED-4DB2-BD59-A6C34878D82A}">
                    <a16:rowId xmlns:a16="http://schemas.microsoft.com/office/drawing/2014/main" val="1686316729"/>
                  </a:ext>
                </a:extLst>
              </a:tr>
              <a:tr h="477479">
                <a:tc>
                  <a:txBody>
                    <a:bodyPr/>
                    <a:lstStyle/>
                    <a:p>
                      <a:r>
                        <a:rPr lang="en-US" sz="1100" b="1" dirty="0"/>
                        <a:t>Scripted transactions support smart contracts</a:t>
                      </a:r>
                    </a:p>
                  </a:txBody>
                  <a:tcPr anchor="ctr"/>
                </a:tc>
                <a:tc>
                  <a:txBody>
                    <a:bodyPr/>
                    <a:lstStyle/>
                    <a:p>
                      <a:r>
                        <a:rPr lang="en-US" sz="1100" b="1" dirty="0"/>
                        <a:t>Blockchain enables the execution of coded "contracts" which are themselves part of the irrevocable record.</a:t>
                      </a:r>
                    </a:p>
                  </a:txBody>
                  <a:tcPr anchor="ctr"/>
                </a:tc>
                <a:extLst>
                  <a:ext uri="{0D108BD9-81ED-4DB2-BD59-A6C34878D82A}">
                    <a16:rowId xmlns:a16="http://schemas.microsoft.com/office/drawing/2014/main" val="331462127"/>
                  </a:ext>
                </a:extLst>
              </a:tr>
              <a:tr h="477479">
                <a:tc>
                  <a:txBody>
                    <a:bodyPr/>
                    <a:lstStyle/>
                    <a:p>
                      <a:r>
                        <a:rPr lang="en-US" sz="1100" b="1" dirty="0"/>
                        <a:t>Fractional currency for micro-transactions</a:t>
                      </a:r>
                    </a:p>
                  </a:txBody>
                  <a:tcPr anchor="ctr"/>
                </a:tc>
                <a:tc>
                  <a:txBody>
                    <a:bodyPr/>
                    <a:lstStyle/>
                    <a:p>
                      <a:r>
                        <a:rPr lang="en-US" sz="1100" b="1" dirty="0"/>
                        <a:t>The cryptocurrencies supported by blockchain allow extremely small financial transactions that are impractical or impossible with traditional settlement systems.</a:t>
                      </a:r>
                    </a:p>
                  </a:txBody>
                  <a:tcPr anchor="ctr"/>
                </a:tc>
                <a:extLst>
                  <a:ext uri="{0D108BD9-81ED-4DB2-BD59-A6C34878D82A}">
                    <a16:rowId xmlns:a16="http://schemas.microsoft.com/office/drawing/2014/main" val="3226918249"/>
                  </a:ext>
                </a:extLst>
              </a:tr>
            </a:tbl>
          </a:graphicData>
        </a:graphic>
      </p:graphicFrame>
    </p:spTree>
    <p:extLst>
      <p:ext uri="{BB962C8B-B14F-4D97-AF65-F5344CB8AC3E}">
        <p14:creationId xmlns:p14="http://schemas.microsoft.com/office/powerpoint/2010/main" val="1452381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Blockchain / MMT use case examples for CSPs</a:t>
            </a:r>
          </a:p>
        </p:txBody>
      </p:sp>
      <p:graphicFrame>
        <p:nvGraphicFramePr>
          <p:cNvPr id="4" name="Content Placeholder 3"/>
          <p:cNvGraphicFramePr>
            <a:graphicFrameLocks noGrp="1"/>
          </p:cNvGraphicFramePr>
          <p:nvPr>
            <p:ph idx="1"/>
            <p:extLst/>
          </p:nvPr>
        </p:nvGraphicFramePr>
        <p:xfrm>
          <a:off x="13854" y="464123"/>
          <a:ext cx="9125711" cy="4426531"/>
        </p:xfrm>
        <a:graphic>
          <a:graphicData uri="http://schemas.openxmlformats.org/drawingml/2006/table">
            <a:tbl>
              <a:tblPr firstRow="1" bandRow="1">
                <a:tableStyleId>{5C22544A-7EE6-4342-B048-85BDC9FD1C3A}</a:tableStyleId>
              </a:tblPr>
              <a:tblGrid>
                <a:gridCol w="3639312">
                  <a:extLst>
                    <a:ext uri="{9D8B030D-6E8A-4147-A177-3AD203B41FA5}">
                      <a16:colId xmlns:a16="http://schemas.microsoft.com/office/drawing/2014/main" val="4050784305"/>
                    </a:ext>
                  </a:extLst>
                </a:gridCol>
                <a:gridCol w="907473">
                  <a:extLst>
                    <a:ext uri="{9D8B030D-6E8A-4147-A177-3AD203B41FA5}">
                      <a16:colId xmlns:a16="http://schemas.microsoft.com/office/drawing/2014/main" val="966955576"/>
                    </a:ext>
                  </a:extLst>
                </a:gridCol>
                <a:gridCol w="921327">
                  <a:extLst>
                    <a:ext uri="{9D8B030D-6E8A-4147-A177-3AD203B41FA5}">
                      <a16:colId xmlns:a16="http://schemas.microsoft.com/office/drawing/2014/main" val="1001357775"/>
                    </a:ext>
                  </a:extLst>
                </a:gridCol>
                <a:gridCol w="914400">
                  <a:extLst>
                    <a:ext uri="{9D8B030D-6E8A-4147-A177-3AD203B41FA5}">
                      <a16:colId xmlns:a16="http://schemas.microsoft.com/office/drawing/2014/main" val="1086852666"/>
                    </a:ext>
                  </a:extLst>
                </a:gridCol>
                <a:gridCol w="914400">
                  <a:extLst>
                    <a:ext uri="{9D8B030D-6E8A-4147-A177-3AD203B41FA5}">
                      <a16:colId xmlns:a16="http://schemas.microsoft.com/office/drawing/2014/main" val="3782332867"/>
                    </a:ext>
                  </a:extLst>
                </a:gridCol>
                <a:gridCol w="928255">
                  <a:extLst>
                    <a:ext uri="{9D8B030D-6E8A-4147-A177-3AD203B41FA5}">
                      <a16:colId xmlns:a16="http://schemas.microsoft.com/office/drawing/2014/main" val="2719307195"/>
                    </a:ext>
                  </a:extLst>
                </a:gridCol>
                <a:gridCol w="900544">
                  <a:extLst>
                    <a:ext uri="{9D8B030D-6E8A-4147-A177-3AD203B41FA5}">
                      <a16:colId xmlns:a16="http://schemas.microsoft.com/office/drawing/2014/main" val="977408926"/>
                    </a:ext>
                  </a:extLst>
                </a:gridCol>
              </a:tblGrid>
              <a:tr h="578537">
                <a:tc>
                  <a:txBody>
                    <a:bodyPr/>
                    <a:lstStyle/>
                    <a:p>
                      <a:pPr algn="ctr"/>
                      <a:r>
                        <a:rPr lang="en-US" sz="1400" b="1" dirty="0"/>
                        <a:t>Blockchain feature</a:t>
                      </a:r>
                    </a:p>
                  </a:txBody>
                  <a:tcPr anchor="ctr"/>
                </a:tc>
                <a:tc>
                  <a:txBody>
                    <a:bodyPr/>
                    <a:lstStyle/>
                    <a:p>
                      <a:pPr algn="ctr"/>
                      <a:r>
                        <a:rPr lang="en-US" sz="1400" b="1" dirty="0"/>
                        <a:t>Privacy</a:t>
                      </a:r>
                    </a:p>
                  </a:txBody>
                  <a:tcPr anchor="ctr"/>
                </a:tc>
                <a:tc>
                  <a:txBody>
                    <a:bodyPr/>
                    <a:lstStyle/>
                    <a:p>
                      <a:pPr algn="ctr"/>
                      <a:r>
                        <a:rPr lang="en-US" sz="1400" b="1" dirty="0"/>
                        <a:t>Identity</a:t>
                      </a:r>
                    </a:p>
                  </a:txBody>
                  <a:tcPr anchor="ctr"/>
                </a:tc>
                <a:tc>
                  <a:txBody>
                    <a:bodyPr/>
                    <a:lstStyle/>
                    <a:p>
                      <a:pPr algn="ctr"/>
                      <a:r>
                        <a:rPr lang="en-US" sz="1400" b="1" dirty="0"/>
                        <a:t>Security</a:t>
                      </a:r>
                    </a:p>
                  </a:txBody>
                  <a:tcPr anchor="ctr"/>
                </a:tc>
                <a:tc>
                  <a:txBody>
                    <a:bodyPr/>
                    <a:lstStyle/>
                    <a:p>
                      <a:pPr algn="ctr"/>
                      <a:r>
                        <a:rPr lang="en-US" sz="1400" b="1" dirty="0"/>
                        <a:t>Asset</a:t>
                      </a:r>
                    </a:p>
                  </a:txBody>
                  <a:tcPr anchor="ctr"/>
                </a:tc>
                <a:tc>
                  <a:txBody>
                    <a:bodyPr/>
                    <a:lstStyle/>
                    <a:p>
                      <a:pPr algn="ctr"/>
                      <a:r>
                        <a:rPr lang="en-US" sz="1400" b="1" dirty="0"/>
                        <a:t>SLA</a:t>
                      </a:r>
                    </a:p>
                  </a:txBody>
                  <a:tcPr anchor="ctr"/>
                </a:tc>
                <a:tc>
                  <a:txBody>
                    <a:bodyPr/>
                    <a:lstStyle/>
                    <a:p>
                      <a:pPr algn="ctr"/>
                      <a:r>
                        <a:rPr lang="en-US" sz="1400" b="1" baseline="0" dirty="0"/>
                        <a:t>Digital rights</a:t>
                      </a:r>
                      <a:endParaRPr lang="en-US" sz="1400" b="1" dirty="0"/>
                    </a:p>
                  </a:txBody>
                  <a:tcPr anchor="ctr"/>
                </a:tc>
                <a:extLst>
                  <a:ext uri="{0D108BD9-81ED-4DB2-BD59-A6C34878D82A}">
                    <a16:rowId xmlns:a16="http://schemas.microsoft.com/office/drawing/2014/main" val="996131291"/>
                  </a:ext>
                </a:extLst>
              </a:tr>
              <a:tr h="403864">
                <a:tc>
                  <a:txBody>
                    <a:bodyPr/>
                    <a:lstStyle/>
                    <a:p>
                      <a:r>
                        <a:rPr lang="en-US" sz="1200" b="1" dirty="0"/>
                        <a:t>Works</a:t>
                      </a:r>
                      <a:r>
                        <a:rPr lang="en-US" sz="1200" b="1" baseline="0" dirty="0"/>
                        <a:t> in a </a:t>
                      </a:r>
                      <a:r>
                        <a:rPr lang="en-US" sz="1200" b="1" dirty="0"/>
                        <a:t>“trustless” environment</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extLst>
                  <a:ext uri="{0D108BD9-81ED-4DB2-BD59-A6C34878D82A}">
                    <a16:rowId xmlns:a16="http://schemas.microsoft.com/office/drawing/2014/main" val="2311236468"/>
                  </a:ext>
                </a:extLst>
              </a:tr>
              <a:tr h="510473">
                <a:tc>
                  <a:txBody>
                    <a:bodyPr/>
                    <a:lstStyle/>
                    <a:p>
                      <a:r>
                        <a:rPr lang="en-US" sz="1200" b="1" baseline="0" dirty="0"/>
                        <a:t>Distributed ledger requires no intermediaries</a:t>
                      </a:r>
                      <a:endParaRPr lang="en-US" sz="1200" b="1" dirty="0"/>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extLst>
                  <a:ext uri="{0D108BD9-81ED-4DB2-BD59-A6C34878D82A}">
                    <a16:rowId xmlns:a16="http://schemas.microsoft.com/office/drawing/2014/main" val="3911369308"/>
                  </a:ext>
                </a:extLst>
              </a:tr>
              <a:tr h="403864">
                <a:tc>
                  <a:txBody>
                    <a:bodyPr/>
                    <a:lstStyle/>
                    <a:p>
                      <a:r>
                        <a:rPr lang="en-US" sz="1200" b="1" dirty="0"/>
                        <a:t>Decentralized consensus ensures integrity</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extLst>
                  <a:ext uri="{0D108BD9-81ED-4DB2-BD59-A6C34878D82A}">
                    <a16:rowId xmlns:a16="http://schemas.microsoft.com/office/drawing/2014/main" val="2786739203"/>
                  </a:ext>
                </a:extLst>
              </a:tr>
              <a:tr h="40386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t>Immutability</a:t>
                      </a:r>
                      <a:r>
                        <a:rPr lang="en-US" sz="1200" b="1" baseline="0" dirty="0"/>
                        <a:t> prevents tampering</a:t>
                      </a:r>
                      <a:endParaRPr lang="en-US" sz="1200" b="1" dirty="0"/>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extLst>
                  <a:ext uri="{0D108BD9-81ED-4DB2-BD59-A6C34878D82A}">
                    <a16:rowId xmlns:a16="http://schemas.microsoft.com/office/drawing/2014/main" val="3256276719"/>
                  </a:ext>
                </a:extLst>
              </a:tr>
              <a:tr h="51047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t>Near-real-time updates maintain consistency</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extLst>
                  <a:ext uri="{0D108BD9-81ED-4DB2-BD59-A6C34878D82A}">
                    <a16:rowId xmlns:a16="http://schemas.microsoft.com/office/drawing/2014/main" val="1762606287"/>
                  </a:ext>
                </a:extLst>
              </a:tr>
              <a:tr h="40386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t>Verifiability</a:t>
                      </a:r>
                      <a:r>
                        <a:rPr lang="en-US" sz="1200" b="1" baseline="0" dirty="0"/>
                        <a:t> supports </a:t>
                      </a:r>
                      <a:r>
                        <a:rPr lang="en-US" sz="1200" b="1" dirty="0"/>
                        <a:t>auditing</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tc>
                  <a:txBody>
                    <a:bodyPr/>
                    <a:lstStyle/>
                    <a:p>
                      <a:pPr algn="ctr"/>
                      <a:r>
                        <a:rPr lang="en-US" sz="1200" b="1" cap="all" baseline="0" dirty="0"/>
                        <a:t>X</a:t>
                      </a:r>
                    </a:p>
                  </a:txBody>
                  <a:tcPr anchor="ctr"/>
                </a:tc>
                <a:extLst>
                  <a:ext uri="{0D108BD9-81ED-4DB2-BD59-A6C34878D82A}">
                    <a16:rowId xmlns:a16="http://schemas.microsoft.com/office/drawing/2014/main" val="1201005318"/>
                  </a:ext>
                </a:extLst>
              </a:tr>
              <a:tr h="40386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t>Timestamps &amp;</a:t>
                      </a:r>
                      <a:r>
                        <a:rPr lang="en-US" sz="1200" b="1" baseline="0" dirty="0"/>
                        <a:t> </a:t>
                      </a:r>
                      <a:r>
                        <a:rPr lang="en-US" sz="1200" b="1" dirty="0"/>
                        <a:t>sequencing support</a:t>
                      </a:r>
                      <a:r>
                        <a:rPr lang="en-US" sz="1200" b="1" baseline="0" dirty="0"/>
                        <a:t> chronology</a:t>
                      </a:r>
                      <a:endParaRPr lang="en-US" sz="1200" b="1" dirty="0"/>
                    </a:p>
                  </a:txBody>
                  <a:tcPr anchor="ctr"/>
                </a:tc>
                <a:tc>
                  <a:txBody>
                    <a:bodyPr/>
                    <a:lstStyle/>
                    <a:p>
                      <a:pPr algn="ctr"/>
                      <a:endParaRPr lang="en-US" sz="1200" b="1" dirty="0"/>
                    </a:p>
                  </a:txBody>
                  <a:tcPr anchor="ctr"/>
                </a:tc>
                <a:tc>
                  <a:txBody>
                    <a:bodyPr/>
                    <a:lstStyle/>
                    <a:p>
                      <a:pPr algn="ctr"/>
                      <a:r>
                        <a:rPr lang="en-US" sz="1200" b="1" dirty="0"/>
                        <a:t>X</a:t>
                      </a:r>
                    </a:p>
                  </a:txBody>
                  <a:tcPr anchor="ctr"/>
                </a:tc>
                <a:tc>
                  <a:txBody>
                    <a:bodyPr/>
                    <a:lstStyle/>
                    <a:p>
                      <a:pPr algn="ctr"/>
                      <a:r>
                        <a:rPr lang="en-US" sz="1200" b="1" dirty="0"/>
                        <a:t>X</a:t>
                      </a:r>
                    </a:p>
                  </a:txBody>
                  <a:tcPr anchor="ctr"/>
                </a:tc>
                <a:tc>
                  <a:txBody>
                    <a:bodyPr/>
                    <a:lstStyle/>
                    <a:p>
                      <a:pPr algn="ctr"/>
                      <a:r>
                        <a:rPr lang="en-US" sz="1200" b="1" dirty="0"/>
                        <a:t>X</a:t>
                      </a:r>
                    </a:p>
                  </a:txBody>
                  <a:tcPr anchor="ctr"/>
                </a:tc>
                <a:tc>
                  <a:txBody>
                    <a:bodyPr/>
                    <a:lstStyle/>
                    <a:p>
                      <a:pPr algn="ctr"/>
                      <a:r>
                        <a:rPr lang="en-US" sz="1200" b="1" dirty="0"/>
                        <a:t>X</a:t>
                      </a:r>
                    </a:p>
                  </a:txBody>
                  <a:tcPr anchor="ctr"/>
                </a:tc>
                <a:tc>
                  <a:txBody>
                    <a:bodyPr/>
                    <a:lstStyle/>
                    <a:p>
                      <a:pPr algn="ctr"/>
                      <a:r>
                        <a:rPr lang="en-US" sz="1200" b="1" dirty="0"/>
                        <a:t>X</a:t>
                      </a:r>
                    </a:p>
                  </a:txBody>
                  <a:tcPr anchor="ctr"/>
                </a:tc>
                <a:extLst>
                  <a:ext uri="{0D108BD9-81ED-4DB2-BD59-A6C34878D82A}">
                    <a16:rowId xmlns:a16="http://schemas.microsoft.com/office/drawing/2014/main" val="2556895871"/>
                  </a:ext>
                </a:extLst>
              </a:tr>
              <a:tr h="40386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t>Scripted transactions support smart contracts</a:t>
                      </a:r>
                    </a:p>
                  </a:txBody>
                  <a:tcPr anchor="ctr"/>
                </a:tc>
                <a:tc>
                  <a:txBody>
                    <a:bodyPr/>
                    <a:lstStyle/>
                    <a:p>
                      <a:pPr algn="ctr"/>
                      <a:endParaRPr lang="en-US" sz="1200" b="1" dirty="0"/>
                    </a:p>
                  </a:txBody>
                  <a:tcPr anchor="ctr"/>
                </a:tc>
                <a:tc>
                  <a:txBody>
                    <a:bodyPr/>
                    <a:lstStyle/>
                    <a:p>
                      <a:pPr algn="ctr"/>
                      <a:endParaRPr lang="en-US" sz="1200" b="1" dirty="0"/>
                    </a:p>
                  </a:txBody>
                  <a:tcPr anchor="ctr"/>
                </a:tc>
                <a:tc>
                  <a:txBody>
                    <a:bodyPr/>
                    <a:lstStyle/>
                    <a:p>
                      <a:pPr algn="ctr"/>
                      <a:r>
                        <a:rPr lang="en-US" sz="1200" b="1" dirty="0"/>
                        <a:t>X</a:t>
                      </a:r>
                    </a:p>
                  </a:txBody>
                  <a:tcPr anchor="ctr"/>
                </a:tc>
                <a:tc>
                  <a:txBody>
                    <a:bodyPr/>
                    <a:lstStyle/>
                    <a:p>
                      <a:pPr algn="ctr"/>
                      <a:r>
                        <a:rPr lang="en-US" sz="1200" b="1" dirty="0"/>
                        <a:t>X</a:t>
                      </a:r>
                    </a:p>
                  </a:txBody>
                  <a:tcPr anchor="ctr"/>
                </a:tc>
                <a:tc>
                  <a:txBody>
                    <a:bodyPr/>
                    <a:lstStyle/>
                    <a:p>
                      <a:pPr algn="ctr"/>
                      <a:r>
                        <a:rPr lang="en-US" sz="1200" b="1" dirty="0"/>
                        <a:t>X</a:t>
                      </a:r>
                    </a:p>
                  </a:txBody>
                  <a:tcPr anchor="ctr"/>
                </a:tc>
                <a:tc>
                  <a:txBody>
                    <a:bodyPr/>
                    <a:lstStyle/>
                    <a:p>
                      <a:pPr algn="ctr"/>
                      <a:r>
                        <a:rPr lang="en-US" sz="1200" b="1" dirty="0"/>
                        <a:t>X</a:t>
                      </a:r>
                    </a:p>
                  </a:txBody>
                  <a:tcPr anchor="ctr"/>
                </a:tc>
                <a:extLst>
                  <a:ext uri="{0D108BD9-81ED-4DB2-BD59-A6C34878D82A}">
                    <a16:rowId xmlns:a16="http://schemas.microsoft.com/office/drawing/2014/main" val="4013750812"/>
                  </a:ext>
                </a:extLst>
              </a:tr>
              <a:tr h="403864">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b="1" dirty="0"/>
                        <a:t>Fractional</a:t>
                      </a:r>
                      <a:r>
                        <a:rPr lang="en-US" sz="1200" b="1" baseline="0" dirty="0"/>
                        <a:t> currency for micro-</a:t>
                      </a:r>
                      <a:r>
                        <a:rPr lang="en-US" sz="1200" b="1" dirty="0"/>
                        <a:t>transactions</a:t>
                      </a:r>
                    </a:p>
                  </a:txBody>
                  <a:tcPr anchor="ctr"/>
                </a:tc>
                <a:tc>
                  <a:txBody>
                    <a:bodyPr/>
                    <a:lstStyle/>
                    <a:p>
                      <a:pPr algn="ctr"/>
                      <a:endParaRPr lang="en-US" sz="1200" b="1" dirty="0"/>
                    </a:p>
                  </a:txBody>
                  <a:tcPr anchor="ctr"/>
                </a:tc>
                <a:tc>
                  <a:txBody>
                    <a:bodyPr/>
                    <a:lstStyle/>
                    <a:p>
                      <a:pPr algn="ctr"/>
                      <a:endParaRPr lang="en-US" sz="1200" b="1" dirty="0"/>
                    </a:p>
                  </a:txBody>
                  <a:tcPr anchor="ctr"/>
                </a:tc>
                <a:tc>
                  <a:txBody>
                    <a:bodyPr/>
                    <a:lstStyle/>
                    <a:p>
                      <a:pPr algn="ctr"/>
                      <a:endParaRPr lang="en-US" sz="1200" b="1" dirty="0"/>
                    </a:p>
                  </a:txBody>
                  <a:tcPr anchor="ctr"/>
                </a:tc>
                <a:tc>
                  <a:txBody>
                    <a:bodyPr/>
                    <a:lstStyle/>
                    <a:p>
                      <a:pPr algn="ctr"/>
                      <a:endParaRPr lang="en-US" sz="1200" b="1" dirty="0"/>
                    </a:p>
                  </a:txBody>
                  <a:tcPr anchor="ctr"/>
                </a:tc>
                <a:tc>
                  <a:txBody>
                    <a:bodyPr/>
                    <a:lstStyle/>
                    <a:p>
                      <a:pPr algn="ctr"/>
                      <a:r>
                        <a:rPr lang="en-US" sz="1200" b="1" dirty="0"/>
                        <a:t>X</a:t>
                      </a:r>
                    </a:p>
                  </a:txBody>
                  <a:tcPr anchor="ctr"/>
                </a:tc>
                <a:tc>
                  <a:txBody>
                    <a:bodyPr/>
                    <a:lstStyle/>
                    <a:p>
                      <a:pPr algn="ctr"/>
                      <a:r>
                        <a:rPr lang="en-US" sz="1200" b="1" dirty="0"/>
                        <a:t>X</a:t>
                      </a:r>
                    </a:p>
                  </a:txBody>
                  <a:tcPr anchor="ctr"/>
                </a:tc>
                <a:extLst>
                  <a:ext uri="{0D108BD9-81ED-4DB2-BD59-A6C34878D82A}">
                    <a16:rowId xmlns:a16="http://schemas.microsoft.com/office/drawing/2014/main" val="933601940"/>
                  </a:ext>
                </a:extLst>
              </a:tr>
            </a:tbl>
          </a:graphicData>
        </a:graphic>
      </p:graphicFrame>
    </p:spTree>
    <p:extLst>
      <p:ext uri="{BB962C8B-B14F-4D97-AF65-F5344CB8AC3E}">
        <p14:creationId xmlns:p14="http://schemas.microsoft.com/office/powerpoint/2010/main" val="356792526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Rationale and scope of the initial SLA Management demo</a:t>
            </a:r>
          </a:p>
        </p:txBody>
      </p:sp>
      <p:sp>
        <p:nvSpPr>
          <p:cNvPr id="3" name="Content Placeholder 2"/>
          <p:cNvSpPr>
            <a:spLocks noGrp="1"/>
          </p:cNvSpPr>
          <p:nvPr>
            <p:ph idx="1"/>
          </p:nvPr>
        </p:nvSpPr>
        <p:spPr>
          <a:xfrm>
            <a:off x="235491" y="651070"/>
            <a:ext cx="8576831" cy="4492430"/>
          </a:xfrm>
        </p:spPr>
        <p:txBody>
          <a:bodyPr>
            <a:normAutofit fontScale="70000" lnSpcReduction="20000"/>
          </a:bodyPr>
          <a:lstStyle/>
          <a:p>
            <a:r>
              <a:rPr lang="en-US" dirty="0"/>
              <a:t>Service level agreements (SLAs) and related business processes have been exhaustively defined by the TM Forum and other organizations, but still incur risk of litigation over significant sums.  </a:t>
            </a:r>
          </a:p>
          <a:p>
            <a:r>
              <a:rPr lang="en-US" dirty="0"/>
              <a:t>Sources of risk include</a:t>
            </a:r>
          </a:p>
          <a:p>
            <a:pPr lvl="1"/>
            <a:r>
              <a:rPr lang="en-US" dirty="0"/>
              <a:t>Legal agreements that are discovered to be inconsistent, incomplete and/or incorrect</a:t>
            </a:r>
          </a:p>
          <a:p>
            <a:pPr lvl="1"/>
            <a:r>
              <a:rPr lang="en-US" dirty="0"/>
              <a:t>Processes that do not reflect legal agreements</a:t>
            </a:r>
          </a:p>
          <a:p>
            <a:pPr lvl="1"/>
            <a:r>
              <a:rPr lang="en-US" dirty="0"/>
              <a:t>Disagreements over the application of service level criteria and/or measurements</a:t>
            </a:r>
          </a:p>
          <a:p>
            <a:pPr lvl="1"/>
            <a:r>
              <a:rPr lang="en-US" dirty="0"/>
              <a:t>Long intervals between settlements leading to “bill shock”.</a:t>
            </a:r>
          </a:p>
          <a:p>
            <a:r>
              <a:rPr lang="en-US" dirty="0"/>
              <a:t>The demo described here attempts to demonstrate the technical possibility of addressing the above sources of risk:</a:t>
            </a:r>
          </a:p>
          <a:p>
            <a:pPr lvl="1"/>
            <a:r>
              <a:rPr lang="en-US" dirty="0"/>
              <a:t>Use computational law tools to ensure the validity of the legal contract and its mapping to the smart contract - not demonstrated as of July 2017</a:t>
            </a:r>
          </a:p>
          <a:p>
            <a:pPr lvl="1"/>
            <a:r>
              <a:rPr lang="en-US" dirty="0"/>
              <a:t>Use a blockchain to provide a shared, immutable record of criteria, measurements and events as well as a platform for smart contracts - demonstrated</a:t>
            </a:r>
          </a:p>
          <a:p>
            <a:pPr lvl="1"/>
            <a:r>
              <a:rPr lang="en-US" dirty="0"/>
              <a:t>Use smart contracts running on a blockchain to automate the detection, assessment, documentation, and settlement of SLA violations - demonstrated</a:t>
            </a:r>
          </a:p>
          <a:p>
            <a:pPr lvl="1"/>
            <a:r>
              <a:rPr lang="en-US" dirty="0"/>
              <a:t>Use token currency supported by a blockchain to make frequent, small settlements using token micropayments - demonstrated</a:t>
            </a:r>
          </a:p>
        </p:txBody>
      </p:sp>
    </p:spTree>
    <p:extLst>
      <p:ext uri="{BB962C8B-B14F-4D97-AF65-F5344CB8AC3E}">
        <p14:creationId xmlns:p14="http://schemas.microsoft.com/office/powerpoint/2010/main" val="2817512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Components of the sandbox used in the demo</a:t>
            </a:r>
          </a:p>
        </p:txBody>
      </p:sp>
      <p:sp>
        <p:nvSpPr>
          <p:cNvPr id="3" name="Content Placeholder 2"/>
          <p:cNvSpPr>
            <a:spLocks noGrp="1"/>
          </p:cNvSpPr>
          <p:nvPr>
            <p:ph idx="1"/>
          </p:nvPr>
        </p:nvSpPr>
        <p:spPr>
          <a:xfrm>
            <a:off x="235491" y="651070"/>
            <a:ext cx="8576831" cy="4492430"/>
          </a:xfrm>
        </p:spPr>
        <p:txBody>
          <a:bodyPr>
            <a:normAutofit/>
          </a:bodyPr>
          <a:lstStyle/>
          <a:p>
            <a:r>
              <a:rPr lang="en-US" dirty="0"/>
              <a:t>Open source Ubuntu Linux</a:t>
            </a:r>
          </a:p>
          <a:p>
            <a:r>
              <a:rPr lang="en-US" dirty="0"/>
              <a:t>Open source </a:t>
            </a:r>
            <a:r>
              <a:rPr lang="en-US" dirty="0" err="1"/>
              <a:t>Ethereum</a:t>
            </a:r>
            <a:r>
              <a:rPr lang="en-US" dirty="0"/>
              <a:t> blockchain</a:t>
            </a:r>
          </a:p>
          <a:p>
            <a:r>
              <a:rPr lang="en-US" dirty="0"/>
              <a:t>Open source Ethereum blockchain explorer</a:t>
            </a:r>
          </a:p>
          <a:p>
            <a:r>
              <a:rPr lang="en-US" dirty="0"/>
              <a:t>Open source smart oracle</a:t>
            </a:r>
          </a:p>
          <a:p>
            <a:r>
              <a:rPr lang="en-US" dirty="0"/>
              <a:t>Open source code generator consuming the swagger.json file defining the TM Forum SLA Management API</a:t>
            </a:r>
          </a:p>
          <a:p>
            <a:r>
              <a:rPr lang="en-US" dirty="0"/>
              <a:t>Open source MongoDB database</a:t>
            </a:r>
          </a:p>
          <a:p>
            <a:r>
              <a:rPr lang="en-US" dirty="0"/>
              <a:t>Running instance of the SLA Management API and its underlying logic and storage using the above generated NodeJS code over MongoDB</a:t>
            </a:r>
          </a:p>
          <a:p>
            <a:r>
              <a:rPr lang="en-US" dirty="0"/>
              <a:t>Simple in-house HTML5 app as an SLA management dashboard</a:t>
            </a:r>
          </a:p>
        </p:txBody>
      </p:sp>
    </p:spTree>
    <p:extLst>
      <p:ext uri="{BB962C8B-B14F-4D97-AF65-F5344CB8AC3E}">
        <p14:creationId xmlns:p14="http://schemas.microsoft.com/office/powerpoint/2010/main" val="163354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Creating and deploying the contracts</a:t>
            </a:r>
          </a:p>
        </p:txBody>
      </p:sp>
      <p:sp>
        <p:nvSpPr>
          <p:cNvPr id="6" name="Content Placeholder 2"/>
          <p:cNvSpPr>
            <a:spLocks noGrp="1"/>
          </p:cNvSpPr>
          <p:nvPr>
            <p:ph idx="1"/>
          </p:nvPr>
        </p:nvSpPr>
        <p:spPr>
          <a:xfrm>
            <a:off x="4624843" y="464848"/>
            <a:ext cx="4542020" cy="4678651"/>
          </a:xfrm>
        </p:spPr>
        <p:txBody>
          <a:bodyPr>
            <a:noAutofit/>
          </a:bodyPr>
          <a:lstStyle/>
          <a:p>
            <a:pPr>
              <a:spcBef>
                <a:spcPts val="0"/>
              </a:spcBef>
              <a:spcAft>
                <a:spcPts val="600"/>
              </a:spcAft>
              <a:buClrTx/>
              <a:buFont typeface="+mj-lt"/>
              <a:buAutoNum type="arabicPeriod"/>
            </a:pPr>
            <a:r>
              <a:rPr lang="en-US" sz="1100" dirty="0">
                <a:solidFill>
                  <a:srgbClr val="FF0000"/>
                </a:solidFill>
              </a:rPr>
              <a:t>Legal staff use a template to create a contract representing a service level agreement (SLA), validate the contract using a computational law tool, and distribute it for electronic signature.</a:t>
            </a:r>
          </a:p>
          <a:p>
            <a:pPr>
              <a:spcBef>
                <a:spcPts val="0"/>
              </a:spcBef>
              <a:spcAft>
                <a:spcPts val="600"/>
              </a:spcAft>
              <a:buClrTx/>
              <a:buFont typeface="+mj-lt"/>
              <a:buAutoNum type="arabicPeriod"/>
            </a:pPr>
            <a:r>
              <a:rPr lang="en-US" sz="1100" dirty="0">
                <a:solidFill>
                  <a:srgbClr val="FF0000"/>
                </a:solidFill>
              </a:rPr>
              <a:t>Technical staff use the validated electronic contract and a smart contract template to create and deploy a smart contract that will manage the execution of the previously defined SLA.</a:t>
            </a:r>
          </a:p>
          <a:p>
            <a:pPr marL="0" indent="0" algn="ctr">
              <a:spcBef>
                <a:spcPts val="0"/>
              </a:spcBef>
              <a:spcAft>
                <a:spcPts val="600"/>
              </a:spcAft>
              <a:buClrTx/>
              <a:buNone/>
            </a:pPr>
            <a:r>
              <a:rPr lang="en-US" sz="1100" u="sng" dirty="0">
                <a:solidFill>
                  <a:schemeClr val="tx1"/>
                </a:solidFill>
              </a:rPr>
              <a:t>Notes</a:t>
            </a:r>
          </a:p>
          <a:p>
            <a:pPr>
              <a:spcBef>
                <a:spcPts val="0"/>
              </a:spcBef>
              <a:spcAft>
                <a:spcPts val="600"/>
              </a:spcAft>
              <a:buClrTx/>
            </a:pPr>
            <a:r>
              <a:rPr lang="en-US" sz="1100" dirty="0">
                <a:solidFill>
                  <a:schemeClr val="tx1"/>
                </a:solidFill>
              </a:rPr>
              <a:t>We used a simple Word template to create the simulated legal document, but have not yet applied a computational law tool.  This aspect of the demo remains to be demonstrated successfully.</a:t>
            </a:r>
          </a:p>
          <a:p>
            <a:pPr>
              <a:spcBef>
                <a:spcPts val="0"/>
              </a:spcBef>
              <a:spcAft>
                <a:spcPts val="600"/>
              </a:spcAft>
              <a:buClrTx/>
            </a:pPr>
            <a:r>
              <a:rPr lang="en-US" sz="1100" dirty="0">
                <a:solidFill>
                  <a:schemeClr val="tx1"/>
                </a:solidFill>
              </a:rPr>
              <a:t>There is a complex but definable relationship between a legal contract and a smart contract, described in the proceedings of the three smart contract template summits held during the past year by the R3 fintech consortium (see appendix 1).</a:t>
            </a:r>
          </a:p>
          <a:p>
            <a:pPr>
              <a:spcBef>
                <a:spcPts val="0"/>
              </a:spcBef>
              <a:spcAft>
                <a:spcPts val="600"/>
              </a:spcAft>
              <a:buClrTx/>
            </a:pPr>
            <a:r>
              <a:rPr lang="en-US" sz="1100" dirty="0">
                <a:solidFill>
                  <a:schemeClr val="tx1"/>
                </a:solidFill>
              </a:rPr>
              <a:t>Domain-specific languages for legal contract evaluation and smart contract generation are being developed by R3, Stanford University and other organizations (see appendix 1) but were not available as of July 2017.</a:t>
            </a:r>
          </a:p>
          <a:p>
            <a:pPr>
              <a:spcBef>
                <a:spcPts val="0"/>
              </a:spcBef>
              <a:spcAft>
                <a:spcPts val="600"/>
              </a:spcAft>
              <a:buClrTx/>
            </a:pPr>
            <a:r>
              <a:rPr lang="en-US" sz="1100" dirty="0">
                <a:solidFill>
                  <a:schemeClr val="tx1"/>
                </a:solidFill>
              </a:rPr>
              <a:t>In the use case of an SLA, the legal contract and smart contract  must include </a:t>
            </a:r>
            <a:r>
              <a:rPr lang="en-US" sz="1100" b="1" dirty="0">
                <a:solidFill>
                  <a:schemeClr val="tx1"/>
                </a:solidFill>
              </a:rPr>
              <a:t>rules</a:t>
            </a:r>
            <a:r>
              <a:rPr lang="en-US" sz="1100" dirty="0">
                <a:solidFill>
                  <a:schemeClr val="tx1"/>
                </a:solidFill>
              </a:rPr>
              <a:t> that define an SLA violation.  Because we are using the TM Forum SLA Management API, we simply adopted its rule paradigm of </a:t>
            </a:r>
            <a:r>
              <a:rPr lang="en-US" sz="1100" b="1" dirty="0">
                <a:solidFill>
                  <a:schemeClr val="tx1"/>
                </a:solidFill>
              </a:rPr>
              <a:t>metrics, units, reference values, operators, tolerances and consequences </a:t>
            </a:r>
            <a:r>
              <a:rPr lang="en-US" sz="1100" dirty="0">
                <a:solidFill>
                  <a:schemeClr val="tx1"/>
                </a:solidFill>
              </a:rPr>
              <a:t>for that purpose.</a:t>
            </a:r>
          </a:p>
        </p:txBody>
      </p:sp>
      <p:sp>
        <p:nvSpPr>
          <p:cNvPr id="98" name="Rectangle 97"/>
          <p:cNvSpPr>
            <a:spLocks/>
          </p:cNvSpPr>
          <p:nvPr/>
        </p:nvSpPr>
        <p:spPr>
          <a:xfrm>
            <a:off x="-392" y="4466525"/>
            <a:ext cx="4602372" cy="668906"/>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285750" indent="-285750" algn="ctr">
              <a:buFont typeface="Wingdings" panose="05000000000000000000" pitchFamily="2" charset="2"/>
              <a:buChar char="§"/>
            </a:pPr>
            <a:endParaRPr lang="en-US" sz="1600" b="1" dirty="0" err="1">
              <a:effectLst>
                <a:outerShdw blurRad="38100" dist="38100" dir="2700000" algn="tl">
                  <a:srgbClr val="000000">
                    <a:alpha val="43137"/>
                  </a:srgbClr>
                </a:outerShdw>
              </a:effectLst>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cxnSp>
        <p:nvCxnSpPr>
          <p:cNvPr id="42" name="Straight Arrow Connector 41"/>
          <p:cNvCxnSpPr>
            <a:stCxn id="33" idx="0"/>
            <a:endCxn id="9" idx="2"/>
          </p:cNvCxnSpPr>
          <p:nvPr/>
        </p:nvCxnSpPr>
        <p:spPr>
          <a:xfrm flipH="1" flipV="1">
            <a:off x="2288998" y="2846249"/>
            <a:ext cx="1356" cy="63939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Rectangle: Rounded Corners 8"/>
          <p:cNvSpPr>
            <a:spLocks/>
          </p:cNvSpPr>
          <p:nvPr/>
        </p:nvSpPr>
        <p:spPr>
          <a:xfrm>
            <a:off x="1770665"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a:t>
            </a:r>
          </a:p>
        </p:txBody>
      </p:sp>
      <p:sp>
        <p:nvSpPr>
          <p:cNvPr id="25" name="Oval 24"/>
          <p:cNvSpPr>
            <a:spLocks noChangeAspect="1"/>
          </p:cNvSpPr>
          <p:nvPr/>
        </p:nvSpPr>
        <p:spPr>
          <a:xfrm>
            <a:off x="2134854" y="3010447"/>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2</a:t>
            </a:r>
            <a:endParaRPr lang="en-US" sz="1100" b="1" dirty="0">
              <a:solidFill>
                <a:schemeClr val="bg1"/>
              </a:solidFill>
              <a:effectLst>
                <a:outerShdw blurRad="38100" dist="38100" dir="2700000" algn="tl">
                  <a:srgbClr val="000000">
                    <a:alpha val="43137"/>
                  </a:srgbClr>
                </a:outerShdw>
              </a:effectLst>
            </a:endParaRPr>
          </a:p>
        </p:txBody>
      </p:sp>
      <p:sp>
        <p:nvSpPr>
          <p:cNvPr id="32" name="Rectangle: Rounded Corners 31"/>
          <p:cNvSpPr>
            <a:spLocks/>
          </p:cNvSpPr>
          <p:nvPr/>
        </p:nvSpPr>
        <p:spPr>
          <a:xfrm>
            <a:off x="1761142" y="592109"/>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Comp Law Tool</a:t>
            </a:r>
          </a:p>
        </p:txBody>
      </p:sp>
      <p:sp>
        <p:nvSpPr>
          <p:cNvPr id="33" name="Rectangle: Rounded Corners 32"/>
          <p:cNvSpPr>
            <a:spLocks/>
          </p:cNvSpPr>
          <p:nvPr/>
        </p:nvSpPr>
        <p:spPr>
          <a:xfrm>
            <a:off x="1772021" y="3485646"/>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 Template</a:t>
            </a:r>
          </a:p>
        </p:txBody>
      </p:sp>
      <p:cxnSp>
        <p:nvCxnSpPr>
          <p:cNvPr id="38" name="Straight Arrow Connector 37"/>
          <p:cNvCxnSpPr>
            <a:stCxn id="9" idx="0"/>
            <a:endCxn id="32" idx="2"/>
          </p:cNvCxnSpPr>
          <p:nvPr/>
        </p:nvCxnSpPr>
        <p:spPr>
          <a:xfrm flipH="1" flipV="1">
            <a:off x="2279475" y="1421442"/>
            <a:ext cx="9523" cy="595474"/>
          </a:xfrm>
          <a:prstGeom prst="straightConnector1">
            <a:avLst/>
          </a:prstGeom>
          <a:ln w="28575">
            <a:solidFill>
              <a:schemeClr val="tx1"/>
            </a:solidFill>
            <a:headEnd type="triangle" w="med" len="med"/>
            <a:tailEnd type="none" w="med" len="med"/>
          </a:ln>
        </p:spPr>
        <p:style>
          <a:lnRef idx="1">
            <a:schemeClr val="dk1"/>
          </a:lnRef>
          <a:fillRef idx="0">
            <a:schemeClr val="dk1"/>
          </a:fillRef>
          <a:effectRef idx="0">
            <a:schemeClr val="dk1"/>
          </a:effectRef>
          <a:fontRef idx="minor">
            <a:schemeClr val="tx1"/>
          </a:fontRef>
        </p:style>
      </p:cxnSp>
      <p:sp>
        <p:nvSpPr>
          <p:cNvPr id="41" name="Oval 40"/>
          <p:cNvSpPr>
            <a:spLocks noChangeAspect="1"/>
          </p:cNvSpPr>
          <p:nvPr/>
        </p:nvSpPr>
        <p:spPr>
          <a:xfrm>
            <a:off x="2120368" y="1525108"/>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1</a:t>
            </a:r>
            <a:endParaRPr lang="en-US" sz="1100" b="1" dirty="0">
              <a:solidFill>
                <a:schemeClr val="bg1"/>
              </a:solidFill>
              <a:effectLst>
                <a:outerShdw blurRad="38100" dist="38100" dir="2700000" algn="tl">
                  <a:srgbClr val="000000">
                    <a:alpha val="43137"/>
                  </a:srgbClr>
                </a:outerShdw>
              </a:effectLst>
            </a:endParaRPr>
          </a:p>
        </p:txBody>
      </p:sp>
      <p:sp>
        <p:nvSpPr>
          <p:cNvPr id="57" name="Rectangle: Rounded Corners 56"/>
          <p:cNvSpPr>
            <a:spLocks/>
          </p:cNvSpPr>
          <p:nvPr/>
        </p:nvSpPr>
        <p:spPr>
          <a:xfrm>
            <a:off x="213983" y="4587004"/>
            <a:ext cx="1036666" cy="459027"/>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External Systems</a:t>
            </a:r>
          </a:p>
        </p:txBody>
      </p:sp>
      <p:sp>
        <p:nvSpPr>
          <p:cNvPr id="58" name="Rectangle: Rounded Corners 57"/>
          <p:cNvSpPr>
            <a:spLocks/>
          </p:cNvSpPr>
          <p:nvPr/>
        </p:nvSpPr>
        <p:spPr>
          <a:xfrm>
            <a:off x="1772021" y="4586791"/>
            <a:ext cx="1036666" cy="459027"/>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Adjacent</a:t>
            </a:r>
          </a:p>
          <a:p>
            <a:pPr algn="ctr"/>
            <a:r>
              <a:rPr lang="en-US" sz="1050" b="1" i="1" dirty="0">
                <a:solidFill>
                  <a:schemeClr val="tx1"/>
                </a:solidFill>
              </a:rPr>
              <a:t>Tools</a:t>
            </a:r>
          </a:p>
        </p:txBody>
      </p:sp>
      <p:sp>
        <p:nvSpPr>
          <p:cNvPr id="59" name="Rectangle: Rounded Corners 58"/>
          <p:cNvSpPr>
            <a:spLocks/>
          </p:cNvSpPr>
          <p:nvPr/>
        </p:nvSpPr>
        <p:spPr>
          <a:xfrm>
            <a:off x="3328703" y="4587004"/>
            <a:ext cx="1036666" cy="459027"/>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Ethereum Blockchain</a:t>
            </a:r>
          </a:p>
        </p:txBody>
      </p:sp>
    </p:spTree>
    <p:extLst>
      <p:ext uri="{BB962C8B-B14F-4D97-AF65-F5344CB8AC3E}">
        <p14:creationId xmlns:p14="http://schemas.microsoft.com/office/powerpoint/2010/main" val="3798079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Monitoring the level of service</a:t>
            </a:r>
          </a:p>
        </p:txBody>
      </p:sp>
      <p:sp>
        <p:nvSpPr>
          <p:cNvPr id="6" name="Content Placeholder 2"/>
          <p:cNvSpPr>
            <a:spLocks noGrp="1"/>
          </p:cNvSpPr>
          <p:nvPr>
            <p:ph idx="1"/>
          </p:nvPr>
        </p:nvSpPr>
        <p:spPr>
          <a:xfrm>
            <a:off x="4624843" y="464848"/>
            <a:ext cx="4542020" cy="4678651"/>
          </a:xfrm>
        </p:spPr>
        <p:txBody>
          <a:bodyPr>
            <a:noAutofit/>
          </a:bodyPr>
          <a:lstStyle/>
          <a:p>
            <a:pPr>
              <a:spcBef>
                <a:spcPts val="0"/>
              </a:spcBef>
              <a:spcAft>
                <a:spcPts val="600"/>
              </a:spcAft>
              <a:buClrTx/>
              <a:buFont typeface="+mj-lt"/>
              <a:buAutoNum type="arabicPeriod" startAt="3"/>
            </a:pPr>
            <a:r>
              <a:rPr lang="en-US" sz="1100" dirty="0">
                <a:solidFill>
                  <a:srgbClr val="FF0000"/>
                </a:solidFill>
              </a:rPr>
              <a:t>The SLA covers the availability of a Web site as reported by a smart oracle.  Pingdom, a widely trusted company for this purpose, monitors the Web site.  The smart oracle uses </a:t>
            </a:r>
            <a:r>
              <a:rPr lang="en-US" sz="1100" dirty="0" err="1">
                <a:solidFill>
                  <a:srgbClr val="FF0000"/>
                </a:solidFill>
              </a:rPr>
              <a:t>Pingdom</a:t>
            </a:r>
            <a:r>
              <a:rPr lang="en-US" sz="1100" dirty="0">
                <a:solidFill>
                  <a:srgbClr val="FF0000"/>
                </a:solidFill>
              </a:rPr>
              <a:t> as a trusted source of data.</a:t>
            </a:r>
          </a:p>
          <a:p>
            <a:pPr marL="0" indent="0" algn="ctr">
              <a:spcBef>
                <a:spcPts val="0"/>
              </a:spcBef>
              <a:spcAft>
                <a:spcPts val="600"/>
              </a:spcAft>
              <a:buClrTx/>
              <a:buNone/>
            </a:pPr>
            <a:r>
              <a:rPr lang="en-US" sz="1100" u="sng" dirty="0">
                <a:solidFill>
                  <a:schemeClr val="tx1"/>
                </a:solidFill>
              </a:rPr>
              <a:t>Notes</a:t>
            </a:r>
          </a:p>
          <a:p>
            <a:pPr>
              <a:spcBef>
                <a:spcPts val="0"/>
              </a:spcBef>
              <a:spcAft>
                <a:spcPts val="600"/>
              </a:spcAft>
              <a:buClrTx/>
            </a:pPr>
            <a:r>
              <a:rPr lang="en-US" sz="1100" dirty="0" err="1">
                <a:solidFill>
                  <a:schemeClr val="tx1"/>
                </a:solidFill>
              </a:rPr>
              <a:t>Pingdom</a:t>
            </a:r>
            <a:r>
              <a:rPr lang="en-US" sz="1100" dirty="0">
                <a:solidFill>
                  <a:schemeClr val="tx1"/>
                </a:solidFill>
              </a:rPr>
              <a:t> is one of several site monitors available in both free and paid plans (see appendix 1).  We used it because it offers both push and pull notification, allowing experimentation with several styles of smart oracle / smart contract interaction.</a:t>
            </a:r>
          </a:p>
          <a:p>
            <a:pPr>
              <a:spcBef>
                <a:spcPts val="0"/>
              </a:spcBef>
              <a:spcAft>
                <a:spcPts val="600"/>
              </a:spcAft>
              <a:buClrTx/>
            </a:pPr>
            <a:r>
              <a:rPr lang="en-US" sz="1100" dirty="0">
                <a:solidFill>
                  <a:schemeClr val="tx1"/>
                </a:solidFill>
              </a:rPr>
              <a:t>Ethereum smart contracts need smart oracles if they are to make use of external data because, as a fundamental design choice, they cannot make API calls outside the blockchain, and a typical trusted data source is not able to make ABI (application binary interface) calls.  Smart oracles bridge that gap</a:t>
            </a:r>
            <a:r>
              <a:rPr lang="en-US" sz="1100" baseline="30000" dirty="0">
                <a:solidFill>
                  <a:schemeClr val="tx1"/>
                </a:solidFill>
              </a:rPr>
              <a:t>1</a:t>
            </a:r>
            <a:r>
              <a:rPr lang="en-US" sz="1100" dirty="0">
                <a:solidFill>
                  <a:schemeClr val="tx1"/>
                </a:solidFill>
              </a:rPr>
              <a:t>, and may also bridge between multiple token currencies.</a:t>
            </a:r>
          </a:p>
          <a:p>
            <a:pPr>
              <a:spcBef>
                <a:spcPts val="0"/>
              </a:spcBef>
              <a:spcAft>
                <a:spcPts val="600"/>
              </a:spcAft>
              <a:buClrTx/>
            </a:pPr>
            <a:r>
              <a:rPr lang="en-US" sz="1100" dirty="0">
                <a:solidFill>
                  <a:schemeClr val="tx1"/>
                </a:solidFill>
              </a:rPr>
              <a:t>The choice between push notification (trusted data source sends data asynchronously and/or periodically), pull notification (trusted data source provides continuous </a:t>
            </a:r>
            <a:r>
              <a:rPr lang="en-US" sz="1100" dirty="0" err="1">
                <a:solidFill>
                  <a:schemeClr val="tx1"/>
                </a:solidFill>
              </a:rPr>
              <a:t>accessto</a:t>
            </a:r>
            <a:r>
              <a:rPr lang="en-US" sz="1100" dirty="0">
                <a:solidFill>
                  <a:schemeClr val="tx1"/>
                </a:solidFill>
              </a:rPr>
              <a:t> data), or a hybrid, affects the details of setup and operation of the smart oracle and the smart contract.  The demo at Action Week 2017 Lisbon used pull notification.  The current demo uses push notification.</a:t>
            </a:r>
          </a:p>
          <a:p>
            <a:pPr>
              <a:spcBef>
                <a:spcPts val="0"/>
              </a:spcBef>
              <a:spcAft>
                <a:spcPts val="600"/>
              </a:spcAft>
              <a:buClrTx/>
            </a:pPr>
            <a:r>
              <a:rPr lang="en-US" sz="1100" dirty="0">
                <a:solidFill>
                  <a:schemeClr val="tx1"/>
                </a:solidFill>
              </a:rPr>
              <a:t>Deployed Ethereum smart contracts cannot be modified, although somewhat complex arrangements can be made to componentize a contract into replaceable parts, also affecting setup and operation.</a:t>
            </a:r>
          </a:p>
        </p:txBody>
      </p:sp>
      <p:grpSp>
        <p:nvGrpSpPr>
          <p:cNvPr id="3" name="Group 2"/>
          <p:cNvGrpSpPr/>
          <p:nvPr/>
        </p:nvGrpSpPr>
        <p:grpSpPr>
          <a:xfrm>
            <a:off x="-392" y="586909"/>
            <a:ext cx="4602372" cy="4548522"/>
            <a:chOff x="-392" y="586909"/>
            <a:chExt cx="4602372" cy="4548522"/>
          </a:xfrm>
        </p:grpSpPr>
        <p:sp>
          <p:nvSpPr>
            <p:cNvPr id="98" name="Rectangle 97"/>
            <p:cNvSpPr>
              <a:spLocks/>
            </p:cNvSpPr>
            <p:nvPr/>
          </p:nvSpPr>
          <p:spPr>
            <a:xfrm>
              <a:off x="-392" y="4466525"/>
              <a:ext cx="4602372" cy="668906"/>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285750" indent="-285750" algn="ctr">
                <a:buFont typeface="Wingdings" panose="05000000000000000000" pitchFamily="2" charset="2"/>
                <a:buChar char="§"/>
              </a:pPr>
              <a:endParaRPr lang="en-US" sz="1600" b="1" dirty="0" err="1">
                <a:effectLst>
                  <a:outerShdw blurRad="38100" dist="38100" dir="2700000" algn="tl">
                    <a:srgbClr val="000000">
                      <a:alpha val="43137"/>
                    </a:srgbClr>
                  </a:outerShdw>
                </a:effectLst>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cxnSp>
          <p:nvCxnSpPr>
            <p:cNvPr id="42" name="Straight Arrow Connector 41"/>
            <p:cNvCxnSpPr>
              <a:stCxn id="33" idx="0"/>
              <a:endCxn id="9" idx="2"/>
            </p:cNvCxnSpPr>
            <p:nvPr/>
          </p:nvCxnSpPr>
          <p:spPr>
            <a:xfrm flipH="1" flipV="1">
              <a:off x="2288998" y="2846249"/>
              <a:ext cx="1356" cy="63939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Rectangle: Rounded Corners 8"/>
            <p:cNvSpPr>
              <a:spLocks/>
            </p:cNvSpPr>
            <p:nvPr/>
          </p:nvSpPr>
          <p:spPr>
            <a:xfrm>
              <a:off x="1770665"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a:t>
              </a:r>
            </a:p>
          </p:txBody>
        </p:sp>
        <p:sp>
          <p:nvSpPr>
            <p:cNvPr id="11" name="Rectangle: Rounded Corners 10"/>
            <p:cNvSpPr>
              <a:spLocks/>
            </p:cNvSpPr>
            <p:nvPr/>
          </p:nvSpPr>
          <p:spPr>
            <a:xfrm>
              <a:off x="212628" y="586909"/>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Trusted Source of Data</a:t>
              </a:r>
            </a:p>
          </p:txBody>
        </p:sp>
        <p:sp>
          <p:nvSpPr>
            <p:cNvPr id="15" name="Rectangle: Rounded Corners 14"/>
            <p:cNvSpPr>
              <a:spLocks/>
            </p:cNvSpPr>
            <p:nvPr/>
          </p:nvSpPr>
          <p:spPr>
            <a:xfrm>
              <a:off x="212628" y="2016916"/>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Oracle</a:t>
              </a:r>
            </a:p>
          </p:txBody>
        </p:sp>
        <p:cxnSp>
          <p:nvCxnSpPr>
            <p:cNvPr id="16" name="Straight Arrow Connector 15"/>
            <p:cNvCxnSpPr>
              <a:stCxn id="11" idx="2"/>
              <a:endCxn id="15" idx="0"/>
            </p:cNvCxnSpPr>
            <p:nvPr/>
          </p:nvCxnSpPr>
          <p:spPr>
            <a:xfrm>
              <a:off x="730961"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5" name="Oval 24"/>
            <p:cNvSpPr>
              <a:spLocks noChangeAspect="1"/>
            </p:cNvSpPr>
            <p:nvPr/>
          </p:nvSpPr>
          <p:spPr>
            <a:xfrm>
              <a:off x="2134854" y="301044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2</a:t>
              </a:r>
              <a:endParaRPr lang="en-US" sz="1100" b="1" dirty="0">
                <a:solidFill>
                  <a:schemeClr val="bg1"/>
                </a:solidFill>
                <a:effectLst>
                  <a:outerShdw blurRad="38100" dist="38100" dir="2700000" algn="tl">
                    <a:srgbClr val="000000">
                      <a:alpha val="43137"/>
                    </a:srgbClr>
                  </a:outerShdw>
                </a:effectLst>
              </a:endParaRPr>
            </a:p>
          </p:txBody>
        </p:sp>
        <p:sp>
          <p:nvSpPr>
            <p:cNvPr id="26" name="Oval 25"/>
            <p:cNvSpPr>
              <a:spLocks noChangeAspect="1"/>
            </p:cNvSpPr>
            <p:nvPr/>
          </p:nvSpPr>
          <p:spPr>
            <a:xfrm>
              <a:off x="575461" y="1515194"/>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3</a:t>
              </a:r>
              <a:endParaRPr lang="en-US" sz="1100" b="1" dirty="0">
                <a:solidFill>
                  <a:schemeClr val="bg1"/>
                </a:solidFill>
                <a:effectLst>
                  <a:outerShdw blurRad="38100" dist="38100" dir="2700000" algn="tl">
                    <a:srgbClr val="000000">
                      <a:alpha val="43137"/>
                    </a:srgbClr>
                  </a:outerShdw>
                </a:effectLst>
              </a:endParaRPr>
            </a:p>
          </p:txBody>
        </p:sp>
        <p:sp>
          <p:nvSpPr>
            <p:cNvPr id="32" name="Rectangle: Rounded Corners 31"/>
            <p:cNvSpPr>
              <a:spLocks/>
            </p:cNvSpPr>
            <p:nvPr/>
          </p:nvSpPr>
          <p:spPr>
            <a:xfrm>
              <a:off x="1761142" y="592109"/>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Comp Law Tool</a:t>
              </a:r>
            </a:p>
          </p:txBody>
        </p:sp>
        <p:sp>
          <p:nvSpPr>
            <p:cNvPr id="33" name="Rectangle: Rounded Corners 32"/>
            <p:cNvSpPr>
              <a:spLocks/>
            </p:cNvSpPr>
            <p:nvPr/>
          </p:nvSpPr>
          <p:spPr>
            <a:xfrm>
              <a:off x="1772021" y="3485646"/>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 Template</a:t>
              </a:r>
            </a:p>
          </p:txBody>
        </p:sp>
        <p:cxnSp>
          <p:nvCxnSpPr>
            <p:cNvPr id="38" name="Straight Arrow Connector 37"/>
            <p:cNvCxnSpPr>
              <a:stCxn id="9" idx="0"/>
              <a:endCxn id="32" idx="2"/>
            </p:cNvCxnSpPr>
            <p:nvPr/>
          </p:nvCxnSpPr>
          <p:spPr>
            <a:xfrm flipH="1" flipV="1">
              <a:off x="2279475" y="1421442"/>
              <a:ext cx="9523" cy="595474"/>
            </a:xfrm>
            <a:prstGeom prst="straightConnector1">
              <a:avLst/>
            </a:prstGeom>
            <a:ln w="28575">
              <a:solidFill>
                <a:schemeClr val="tx1"/>
              </a:solidFill>
              <a:headEnd type="triangle" w="med" len="med"/>
              <a:tailEnd type="none" w="med" len="med"/>
            </a:ln>
          </p:spPr>
          <p:style>
            <a:lnRef idx="1">
              <a:schemeClr val="dk1"/>
            </a:lnRef>
            <a:fillRef idx="0">
              <a:schemeClr val="dk1"/>
            </a:fillRef>
            <a:effectRef idx="0">
              <a:schemeClr val="dk1"/>
            </a:effectRef>
            <a:fontRef idx="minor">
              <a:schemeClr val="tx1"/>
            </a:fontRef>
          </p:style>
        </p:cxnSp>
        <p:sp>
          <p:nvSpPr>
            <p:cNvPr id="41" name="Oval 40"/>
            <p:cNvSpPr>
              <a:spLocks noChangeAspect="1"/>
            </p:cNvSpPr>
            <p:nvPr/>
          </p:nvSpPr>
          <p:spPr>
            <a:xfrm>
              <a:off x="2120368" y="152510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1</a:t>
              </a:r>
              <a:endParaRPr lang="en-US" sz="1100" b="1" dirty="0">
                <a:solidFill>
                  <a:schemeClr val="bg1"/>
                </a:solidFill>
                <a:effectLst>
                  <a:outerShdw blurRad="38100" dist="38100" dir="2700000" algn="tl">
                    <a:srgbClr val="000000">
                      <a:alpha val="43137"/>
                    </a:srgbClr>
                  </a:outerShdw>
                </a:effectLst>
              </a:endParaRPr>
            </a:p>
          </p:txBody>
        </p:sp>
        <p:sp>
          <p:nvSpPr>
            <p:cNvPr id="57" name="Rectangle: Rounded Corners 56"/>
            <p:cNvSpPr>
              <a:spLocks/>
            </p:cNvSpPr>
            <p:nvPr/>
          </p:nvSpPr>
          <p:spPr>
            <a:xfrm>
              <a:off x="213983" y="4587004"/>
              <a:ext cx="1036666" cy="459027"/>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External Systems</a:t>
              </a:r>
            </a:p>
          </p:txBody>
        </p:sp>
        <p:sp>
          <p:nvSpPr>
            <p:cNvPr id="58" name="Rectangle: Rounded Corners 57"/>
            <p:cNvSpPr>
              <a:spLocks/>
            </p:cNvSpPr>
            <p:nvPr/>
          </p:nvSpPr>
          <p:spPr>
            <a:xfrm>
              <a:off x="1772021" y="4586791"/>
              <a:ext cx="1036666" cy="459027"/>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Adjacent</a:t>
              </a:r>
            </a:p>
            <a:p>
              <a:pPr algn="ctr"/>
              <a:r>
                <a:rPr lang="en-US" sz="1050" b="1" i="1" dirty="0">
                  <a:solidFill>
                    <a:schemeClr val="tx1"/>
                  </a:solidFill>
                </a:rPr>
                <a:t>Tools</a:t>
              </a:r>
            </a:p>
          </p:txBody>
        </p:sp>
        <p:sp>
          <p:nvSpPr>
            <p:cNvPr id="59" name="Rectangle: Rounded Corners 58"/>
            <p:cNvSpPr>
              <a:spLocks/>
            </p:cNvSpPr>
            <p:nvPr/>
          </p:nvSpPr>
          <p:spPr>
            <a:xfrm>
              <a:off x="3328703" y="4587004"/>
              <a:ext cx="1036666" cy="459027"/>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Ethereum Blockchain</a:t>
              </a:r>
            </a:p>
          </p:txBody>
        </p:sp>
      </p:grpSp>
      <p:sp>
        <p:nvSpPr>
          <p:cNvPr id="4" name="TextBox 3"/>
          <p:cNvSpPr txBox="1"/>
          <p:nvPr/>
        </p:nvSpPr>
        <p:spPr>
          <a:xfrm>
            <a:off x="4879298" y="4911121"/>
            <a:ext cx="3935384" cy="230832"/>
          </a:xfrm>
          <a:prstGeom prst="rect">
            <a:avLst/>
          </a:prstGeom>
          <a:noFill/>
        </p:spPr>
        <p:txBody>
          <a:bodyPr wrap="square" rtlCol="0">
            <a:spAutoFit/>
          </a:bodyPr>
          <a:lstStyle/>
          <a:p>
            <a:pPr>
              <a:buClr>
                <a:srgbClr val="173288"/>
              </a:buClr>
              <a:buSzPct val="125000"/>
            </a:pPr>
            <a:r>
              <a:rPr lang="en-US" sz="900" baseline="30000" dirty="0"/>
              <a:t>1</a:t>
            </a:r>
            <a:r>
              <a:rPr lang="en-US" sz="900" dirty="0"/>
              <a:t> ironically adding trusted data sources to a trustless environment</a:t>
            </a:r>
            <a:endParaRPr lang="en-US" sz="900" dirty="0">
              <a:solidFill>
                <a:schemeClr val="tx2"/>
              </a:solidFill>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spTree>
    <p:extLst>
      <p:ext uri="{BB962C8B-B14F-4D97-AF65-F5344CB8AC3E}">
        <p14:creationId xmlns:p14="http://schemas.microsoft.com/office/powerpoint/2010/main" val="2258788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Funding the smart contract</a:t>
            </a:r>
          </a:p>
        </p:txBody>
      </p:sp>
      <p:sp>
        <p:nvSpPr>
          <p:cNvPr id="6" name="Content Placeholder 2"/>
          <p:cNvSpPr>
            <a:spLocks noGrp="1"/>
          </p:cNvSpPr>
          <p:nvPr>
            <p:ph idx="1"/>
          </p:nvPr>
        </p:nvSpPr>
        <p:spPr>
          <a:xfrm>
            <a:off x="4624843" y="464849"/>
            <a:ext cx="4542020" cy="4670582"/>
          </a:xfrm>
        </p:spPr>
        <p:txBody>
          <a:bodyPr>
            <a:noAutofit/>
          </a:bodyPr>
          <a:lstStyle/>
          <a:p>
            <a:pPr>
              <a:spcBef>
                <a:spcPts val="0"/>
              </a:spcBef>
              <a:spcAft>
                <a:spcPts val="600"/>
              </a:spcAft>
              <a:buClrTx/>
              <a:buFont typeface="+mj-lt"/>
              <a:buAutoNum type="arabicPeriod" startAt="4"/>
            </a:pPr>
            <a:r>
              <a:rPr lang="en-US" sz="1100" dirty="0">
                <a:solidFill>
                  <a:srgbClr val="FF0000"/>
                </a:solidFill>
              </a:rPr>
              <a:t>The two parties to the SLA each place in escrow an amount of ether sufficient for worst-case fulfillment of their contractual obligation.  They then initiate the smart oracle and smart contract.</a:t>
            </a:r>
          </a:p>
          <a:p>
            <a:pPr marL="0" indent="0" algn="ctr">
              <a:spcBef>
                <a:spcPts val="0"/>
              </a:spcBef>
              <a:spcAft>
                <a:spcPts val="600"/>
              </a:spcAft>
              <a:buClrTx/>
              <a:buNone/>
            </a:pPr>
            <a:r>
              <a:rPr lang="en-US" sz="1100" dirty="0">
                <a:solidFill>
                  <a:schemeClr val="tx1"/>
                </a:solidFill>
              </a:rPr>
              <a:t>Notes:</a:t>
            </a:r>
          </a:p>
          <a:p>
            <a:pPr>
              <a:spcBef>
                <a:spcPts val="0"/>
              </a:spcBef>
              <a:spcAft>
                <a:spcPts val="600"/>
              </a:spcAft>
              <a:buClrTx/>
            </a:pPr>
            <a:r>
              <a:rPr lang="en-US" sz="1100" dirty="0">
                <a:solidFill>
                  <a:schemeClr val="tx1"/>
                </a:solidFill>
              </a:rPr>
              <a:t>One party is compensated for successful performance (the Web site is up) and the other is compensated for SLA violation (the Web site is down).</a:t>
            </a:r>
          </a:p>
          <a:p>
            <a:pPr>
              <a:spcBef>
                <a:spcPts val="0"/>
              </a:spcBef>
              <a:spcAft>
                <a:spcPts val="600"/>
              </a:spcAft>
              <a:buClrTx/>
            </a:pPr>
            <a:r>
              <a:rPr lang="en-US" sz="1100" dirty="0">
                <a:solidFill>
                  <a:schemeClr val="tx1"/>
                </a:solidFill>
              </a:rPr>
              <a:t>We used an escrow model because it was easy to implement in a private test mode blockchain, and allows immediate and final settlement (it might take 20-30 seconds in the public Ethereum chain).  A real-world scenario would need to use the public Ethereum blockchain as the simplest way to implement an escrow of Ether.</a:t>
            </a:r>
          </a:p>
          <a:p>
            <a:pPr>
              <a:spcBef>
                <a:spcPts val="0"/>
              </a:spcBef>
              <a:spcAft>
                <a:spcPts val="600"/>
              </a:spcAft>
              <a:buClrTx/>
            </a:pPr>
            <a:r>
              <a:rPr lang="en-US" sz="1100" dirty="0">
                <a:solidFill>
                  <a:schemeClr val="tx1"/>
                </a:solidFill>
              </a:rPr>
              <a:t>The escrow model requires all parties to use the same token currency, or to add oracles or inter-ledger protocols to handle currency conversion. </a:t>
            </a:r>
          </a:p>
          <a:p>
            <a:pPr>
              <a:spcBef>
                <a:spcPts val="0"/>
              </a:spcBef>
              <a:spcAft>
                <a:spcPts val="600"/>
              </a:spcAft>
              <a:buClrTx/>
            </a:pPr>
            <a:r>
              <a:rPr lang="en-US" sz="1100" dirty="0">
                <a:solidFill>
                  <a:schemeClr val="tx1"/>
                </a:solidFill>
              </a:rPr>
              <a:t>The previous demo at Action Week 2017 Lisbon used direct payments across two token currencies, facilitated by a smart oracle (one party used Bitcoin and the other used Ether).</a:t>
            </a:r>
          </a:p>
        </p:txBody>
      </p:sp>
      <p:grpSp>
        <p:nvGrpSpPr>
          <p:cNvPr id="3" name="Group 2"/>
          <p:cNvGrpSpPr/>
          <p:nvPr/>
        </p:nvGrpSpPr>
        <p:grpSpPr>
          <a:xfrm>
            <a:off x="-392" y="586909"/>
            <a:ext cx="4602372" cy="4548522"/>
            <a:chOff x="-392" y="586909"/>
            <a:chExt cx="4602372" cy="4548522"/>
          </a:xfrm>
        </p:grpSpPr>
        <p:sp>
          <p:nvSpPr>
            <p:cNvPr id="98" name="Rectangle 97"/>
            <p:cNvSpPr>
              <a:spLocks/>
            </p:cNvSpPr>
            <p:nvPr/>
          </p:nvSpPr>
          <p:spPr>
            <a:xfrm>
              <a:off x="-392" y="4466525"/>
              <a:ext cx="4602372" cy="668906"/>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285750" indent="-285750" algn="ctr">
                <a:buFont typeface="Wingdings" panose="05000000000000000000" pitchFamily="2" charset="2"/>
                <a:buChar char="§"/>
              </a:pPr>
              <a:endParaRPr lang="en-US" sz="1600" b="1" dirty="0" err="1">
                <a:effectLst>
                  <a:outerShdw blurRad="38100" dist="38100" dir="2700000" algn="tl">
                    <a:srgbClr val="000000">
                      <a:alpha val="43137"/>
                    </a:srgbClr>
                  </a:outerShdw>
                </a:effectLst>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cxnSp>
          <p:nvCxnSpPr>
            <p:cNvPr id="42" name="Straight Arrow Connector 41"/>
            <p:cNvCxnSpPr>
              <a:stCxn id="33" idx="0"/>
              <a:endCxn id="9" idx="2"/>
            </p:cNvCxnSpPr>
            <p:nvPr/>
          </p:nvCxnSpPr>
          <p:spPr>
            <a:xfrm flipH="1" flipV="1">
              <a:off x="2288998" y="2846249"/>
              <a:ext cx="1356" cy="63939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Rectangle: Rounded Corners 8"/>
            <p:cNvSpPr>
              <a:spLocks/>
            </p:cNvSpPr>
            <p:nvPr/>
          </p:nvSpPr>
          <p:spPr>
            <a:xfrm>
              <a:off x="1770665"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a:t>
              </a:r>
            </a:p>
          </p:txBody>
        </p:sp>
        <p:sp>
          <p:nvSpPr>
            <p:cNvPr id="11" name="Rectangle: Rounded Corners 10"/>
            <p:cNvSpPr>
              <a:spLocks/>
            </p:cNvSpPr>
            <p:nvPr/>
          </p:nvSpPr>
          <p:spPr>
            <a:xfrm>
              <a:off x="212628" y="586909"/>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Trusted Source of Data</a:t>
              </a:r>
            </a:p>
          </p:txBody>
        </p:sp>
        <p:sp>
          <p:nvSpPr>
            <p:cNvPr id="12" name="Rectangle: Rounded Corners 11"/>
            <p:cNvSpPr>
              <a:spLocks/>
            </p:cNvSpPr>
            <p:nvPr/>
          </p:nvSpPr>
          <p:spPr>
            <a:xfrm>
              <a:off x="3328703"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Escrow</a:t>
              </a:r>
            </a:p>
          </p:txBody>
        </p:sp>
        <p:sp>
          <p:nvSpPr>
            <p:cNvPr id="13" name="Rectangle: Rounded Corners 12"/>
            <p:cNvSpPr>
              <a:spLocks/>
            </p:cNvSpPr>
            <p:nvPr/>
          </p:nvSpPr>
          <p:spPr>
            <a:xfrm>
              <a:off x="3328703" y="586909"/>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A Ethereum Account</a:t>
              </a:r>
            </a:p>
          </p:txBody>
        </p:sp>
        <p:sp>
          <p:nvSpPr>
            <p:cNvPr id="14" name="Rectangle: Rounded Corners 13"/>
            <p:cNvSpPr>
              <a:spLocks/>
            </p:cNvSpPr>
            <p:nvPr/>
          </p:nvSpPr>
          <p:spPr>
            <a:xfrm>
              <a:off x="3328703" y="3485647"/>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B  Ethereum Account</a:t>
              </a:r>
            </a:p>
          </p:txBody>
        </p:sp>
        <p:sp>
          <p:nvSpPr>
            <p:cNvPr id="15" name="Rectangle: Rounded Corners 14"/>
            <p:cNvSpPr>
              <a:spLocks/>
            </p:cNvSpPr>
            <p:nvPr/>
          </p:nvSpPr>
          <p:spPr>
            <a:xfrm>
              <a:off x="212628" y="2016916"/>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Oracle</a:t>
              </a:r>
            </a:p>
          </p:txBody>
        </p:sp>
        <p:cxnSp>
          <p:nvCxnSpPr>
            <p:cNvPr id="16" name="Straight Arrow Connector 15"/>
            <p:cNvCxnSpPr>
              <a:stCxn id="11" idx="2"/>
              <a:endCxn id="15" idx="0"/>
            </p:cNvCxnSpPr>
            <p:nvPr/>
          </p:nvCxnSpPr>
          <p:spPr>
            <a:xfrm>
              <a:off x="730961"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13" idx="2"/>
              <a:endCxn id="12" idx="0"/>
            </p:cNvCxnSpPr>
            <p:nvPr/>
          </p:nvCxnSpPr>
          <p:spPr>
            <a:xfrm>
              <a:off x="3847036"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a:stCxn id="14" idx="0"/>
              <a:endCxn id="12" idx="2"/>
            </p:cNvCxnSpPr>
            <p:nvPr/>
          </p:nvCxnSpPr>
          <p:spPr>
            <a:xfrm flipV="1">
              <a:off x="3847036"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5" name="Oval 24"/>
            <p:cNvSpPr>
              <a:spLocks noChangeAspect="1"/>
            </p:cNvSpPr>
            <p:nvPr/>
          </p:nvSpPr>
          <p:spPr>
            <a:xfrm>
              <a:off x="2134854" y="301044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2</a:t>
              </a:r>
              <a:endParaRPr lang="en-US" sz="1100" b="1" dirty="0">
                <a:solidFill>
                  <a:schemeClr val="bg1"/>
                </a:solidFill>
                <a:effectLst>
                  <a:outerShdw blurRad="38100" dist="38100" dir="2700000" algn="tl">
                    <a:srgbClr val="000000">
                      <a:alpha val="43137"/>
                    </a:srgbClr>
                  </a:outerShdw>
                </a:effectLst>
              </a:endParaRPr>
            </a:p>
          </p:txBody>
        </p:sp>
        <p:sp>
          <p:nvSpPr>
            <p:cNvPr id="26" name="Oval 25"/>
            <p:cNvSpPr>
              <a:spLocks noChangeAspect="1"/>
            </p:cNvSpPr>
            <p:nvPr/>
          </p:nvSpPr>
          <p:spPr>
            <a:xfrm>
              <a:off x="575461" y="1515194"/>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3</a:t>
              </a:r>
              <a:endParaRPr lang="en-US" sz="1100" b="1" dirty="0">
                <a:solidFill>
                  <a:schemeClr val="bg1"/>
                </a:solidFill>
                <a:effectLst>
                  <a:outerShdw blurRad="38100" dist="38100" dir="2700000" algn="tl">
                    <a:srgbClr val="000000">
                      <a:alpha val="43137"/>
                    </a:srgbClr>
                  </a:outerShdw>
                </a:effectLst>
              </a:endParaRPr>
            </a:p>
          </p:txBody>
        </p:sp>
        <p:sp>
          <p:nvSpPr>
            <p:cNvPr id="27" name="Oval 26"/>
            <p:cNvSpPr>
              <a:spLocks noChangeAspect="1"/>
            </p:cNvSpPr>
            <p:nvPr/>
          </p:nvSpPr>
          <p:spPr>
            <a:xfrm>
              <a:off x="3689254" y="1520677"/>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28" name="Oval 27"/>
            <p:cNvSpPr>
              <a:spLocks noChangeAspect="1"/>
            </p:cNvSpPr>
            <p:nvPr/>
          </p:nvSpPr>
          <p:spPr>
            <a:xfrm>
              <a:off x="3686709" y="3023101"/>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32" name="Rectangle: Rounded Corners 31"/>
            <p:cNvSpPr>
              <a:spLocks/>
            </p:cNvSpPr>
            <p:nvPr/>
          </p:nvSpPr>
          <p:spPr>
            <a:xfrm>
              <a:off x="1761142" y="592109"/>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Comp Law Tool</a:t>
              </a:r>
            </a:p>
          </p:txBody>
        </p:sp>
        <p:sp>
          <p:nvSpPr>
            <p:cNvPr id="33" name="Rectangle: Rounded Corners 32"/>
            <p:cNvSpPr>
              <a:spLocks/>
            </p:cNvSpPr>
            <p:nvPr/>
          </p:nvSpPr>
          <p:spPr>
            <a:xfrm>
              <a:off x="1772021" y="3485646"/>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 Template</a:t>
              </a:r>
            </a:p>
          </p:txBody>
        </p:sp>
        <p:cxnSp>
          <p:nvCxnSpPr>
            <p:cNvPr id="38" name="Straight Arrow Connector 37"/>
            <p:cNvCxnSpPr>
              <a:stCxn id="9" idx="0"/>
              <a:endCxn id="32" idx="2"/>
            </p:cNvCxnSpPr>
            <p:nvPr/>
          </p:nvCxnSpPr>
          <p:spPr>
            <a:xfrm flipH="1" flipV="1">
              <a:off x="2279475" y="1421442"/>
              <a:ext cx="9523" cy="595474"/>
            </a:xfrm>
            <a:prstGeom prst="straightConnector1">
              <a:avLst/>
            </a:prstGeom>
            <a:ln w="28575">
              <a:solidFill>
                <a:schemeClr val="tx1"/>
              </a:solidFill>
              <a:headEnd type="triangle" w="med" len="med"/>
              <a:tailEnd type="none" w="med" len="med"/>
            </a:ln>
          </p:spPr>
          <p:style>
            <a:lnRef idx="1">
              <a:schemeClr val="dk1"/>
            </a:lnRef>
            <a:fillRef idx="0">
              <a:schemeClr val="dk1"/>
            </a:fillRef>
            <a:effectRef idx="0">
              <a:schemeClr val="dk1"/>
            </a:effectRef>
            <a:fontRef idx="minor">
              <a:schemeClr val="tx1"/>
            </a:fontRef>
          </p:style>
        </p:cxnSp>
        <p:sp>
          <p:nvSpPr>
            <p:cNvPr id="41" name="Oval 40"/>
            <p:cNvSpPr>
              <a:spLocks noChangeAspect="1"/>
            </p:cNvSpPr>
            <p:nvPr/>
          </p:nvSpPr>
          <p:spPr>
            <a:xfrm>
              <a:off x="2120368" y="152510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1</a:t>
              </a:r>
              <a:endParaRPr lang="en-US" sz="1100" b="1" dirty="0">
                <a:solidFill>
                  <a:schemeClr val="bg1"/>
                </a:solidFill>
                <a:effectLst>
                  <a:outerShdw blurRad="38100" dist="38100" dir="2700000" algn="tl">
                    <a:srgbClr val="000000">
                      <a:alpha val="43137"/>
                    </a:srgbClr>
                  </a:outerShdw>
                </a:effectLst>
              </a:endParaRPr>
            </a:p>
          </p:txBody>
        </p:sp>
        <p:sp>
          <p:nvSpPr>
            <p:cNvPr id="57" name="Rectangle: Rounded Corners 56"/>
            <p:cNvSpPr>
              <a:spLocks/>
            </p:cNvSpPr>
            <p:nvPr/>
          </p:nvSpPr>
          <p:spPr>
            <a:xfrm>
              <a:off x="213983" y="4587004"/>
              <a:ext cx="1036666" cy="459027"/>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External Systems</a:t>
              </a:r>
            </a:p>
          </p:txBody>
        </p:sp>
        <p:sp>
          <p:nvSpPr>
            <p:cNvPr id="58" name="Rectangle: Rounded Corners 57"/>
            <p:cNvSpPr>
              <a:spLocks/>
            </p:cNvSpPr>
            <p:nvPr/>
          </p:nvSpPr>
          <p:spPr>
            <a:xfrm>
              <a:off x="1772021" y="4586791"/>
              <a:ext cx="1036666" cy="459027"/>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Adjacent</a:t>
              </a:r>
            </a:p>
            <a:p>
              <a:pPr algn="ctr"/>
              <a:r>
                <a:rPr lang="en-US" sz="1050" b="1" i="1" dirty="0">
                  <a:solidFill>
                    <a:schemeClr val="tx1"/>
                  </a:solidFill>
                </a:rPr>
                <a:t>Tools</a:t>
              </a:r>
            </a:p>
          </p:txBody>
        </p:sp>
        <p:sp>
          <p:nvSpPr>
            <p:cNvPr id="59" name="Rectangle: Rounded Corners 58"/>
            <p:cNvSpPr>
              <a:spLocks/>
            </p:cNvSpPr>
            <p:nvPr/>
          </p:nvSpPr>
          <p:spPr>
            <a:xfrm>
              <a:off x="3328703" y="4587004"/>
              <a:ext cx="1036666" cy="459027"/>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Ethereum Blockchain</a:t>
              </a:r>
            </a:p>
          </p:txBody>
        </p:sp>
      </p:grpSp>
    </p:spTree>
    <p:extLst>
      <p:ext uri="{BB962C8B-B14F-4D97-AF65-F5344CB8AC3E}">
        <p14:creationId xmlns:p14="http://schemas.microsoft.com/office/powerpoint/2010/main" val="263100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Recording the SLA</a:t>
            </a:r>
          </a:p>
        </p:txBody>
      </p:sp>
      <p:sp>
        <p:nvSpPr>
          <p:cNvPr id="6" name="Content Placeholder 2"/>
          <p:cNvSpPr>
            <a:spLocks noGrp="1"/>
          </p:cNvSpPr>
          <p:nvPr>
            <p:ph idx="1"/>
          </p:nvPr>
        </p:nvSpPr>
        <p:spPr>
          <a:xfrm>
            <a:off x="4624843" y="464848"/>
            <a:ext cx="4542020" cy="4678651"/>
          </a:xfrm>
        </p:spPr>
        <p:txBody>
          <a:bodyPr>
            <a:noAutofit/>
          </a:bodyPr>
          <a:lstStyle/>
          <a:p>
            <a:pPr>
              <a:spcBef>
                <a:spcPts val="0"/>
              </a:spcBef>
              <a:spcAft>
                <a:spcPts val="600"/>
              </a:spcAft>
              <a:buClrTx/>
              <a:buFont typeface="+mj-lt"/>
              <a:buAutoNum type="arabicPeriod" startAt="5"/>
            </a:pPr>
            <a:r>
              <a:rPr lang="en-US" sz="1100" dirty="0">
                <a:solidFill>
                  <a:srgbClr val="FF0000"/>
                </a:solidFill>
              </a:rPr>
              <a:t>The smart oracle reports the smart contract initiation to the SLA management system using the TM Forum SLA Management API.</a:t>
            </a:r>
          </a:p>
          <a:p>
            <a:pPr marL="0" indent="0" algn="ctr">
              <a:spcBef>
                <a:spcPts val="0"/>
              </a:spcBef>
              <a:spcAft>
                <a:spcPts val="600"/>
              </a:spcAft>
              <a:buClrTx/>
              <a:buNone/>
            </a:pPr>
            <a:r>
              <a:rPr lang="en-US" sz="1100" dirty="0">
                <a:solidFill>
                  <a:schemeClr val="tx1"/>
                </a:solidFill>
              </a:rPr>
              <a:t>Notes:</a:t>
            </a:r>
          </a:p>
          <a:p>
            <a:pPr>
              <a:spcBef>
                <a:spcPts val="0"/>
              </a:spcBef>
              <a:spcAft>
                <a:spcPts val="600"/>
              </a:spcAft>
              <a:buClrTx/>
            </a:pPr>
            <a:r>
              <a:rPr lang="en-US" sz="1100" dirty="0">
                <a:solidFill>
                  <a:schemeClr val="tx1"/>
                </a:solidFill>
              </a:rPr>
              <a:t>This step emphasizes the significant role of the smart oracle in bridging an information gap between systems.  The smart contract is unable to communicate with the SLA management system, and the SLA management system (in this simple implementation at least) is passive with respect to the creation of SLAs and SLA violations.</a:t>
            </a:r>
          </a:p>
          <a:p>
            <a:pPr>
              <a:spcBef>
                <a:spcPts val="0"/>
              </a:spcBef>
              <a:spcAft>
                <a:spcPts val="600"/>
              </a:spcAft>
              <a:buClrTx/>
            </a:pPr>
            <a:r>
              <a:rPr lang="en-US" sz="1100" dirty="0">
                <a:solidFill>
                  <a:schemeClr val="tx1"/>
                </a:solidFill>
              </a:rPr>
              <a:t>In a real-world scenario each party might have its own SLA management system, so the oracle would have to update all of them, introducing opportunities for desynchronization if one system was temporarily unavailable.  That could be resolved by recording a “master” copy of all relevant data in the blockchain itself, but that also opens up a number of questions about system roles.</a:t>
            </a:r>
          </a:p>
          <a:p>
            <a:pPr>
              <a:spcBef>
                <a:spcPts val="0"/>
              </a:spcBef>
              <a:spcAft>
                <a:spcPts val="600"/>
              </a:spcAft>
              <a:buClrTx/>
            </a:pPr>
            <a:r>
              <a:rPr lang="en-US" sz="1100" dirty="0">
                <a:solidFill>
                  <a:schemeClr val="tx1"/>
                </a:solidFill>
              </a:rPr>
              <a:t>We deliberately tailored the simulated legal agreement and smart contract to use the data elements already defined in the SLA Management API, reasoning that they reflect existing best practice as well as TM Forum technical guidelines.  </a:t>
            </a:r>
          </a:p>
          <a:p>
            <a:pPr>
              <a:spcBef>
                <a:spcPts val="0"/>
              </a:spcBef>
              <a:spcAft>
                <a:spcPts val="600"/>
              </a:spcAft>
              <a:buClrTx/>
            </a:pPr>
            <a:r>
              <a:rPr lang="en-US" sz="1100" dirty="0">
                <a:solidFill>
                  <a:schemeClr val="tx1"/>
                </a:solidFill>
              </a:rPr>
              <a:t>In a real-world scenario the amount and complexity of data defining an SLA and its violations would be considerably greater than in our simple demo scenario.  Those factors might require breaking down the violation rules across multiple smart contracts or subcontracts.  They might also require expanding the data content of the API itself.</a:t>
            </a:r>
          </a:p>
        </p:txBody>
      </p:sp>
      <p:grpSp>
        <p:nvGrpSpPr>
          <p:cNvPr id="3" name="Group 2"/>
          <p:cNvGrpSpPr/>
          <p:nvPr/>
        </p:nvGrpSpPr>
        <p:grpSpPr>
          <a:xfrm>
            <a:off x="-392" y="586909"/>
            <a:ext cx="4602372" cy="4548522"/>
            <a:chOff x="-392" y="586909"/>
            <a:chExt cx="4602372" cy="4548522"/>
          </a:xfrm>
        </p:grpSpPr>
        <p:sp>
          <p:nvSpPr>
            <p:cNvPr id="98" name="Rectangle 97"/>
            <p:cNvSpPr>
              <a:spLocks/>
            </p:cNvSpPr>
            <p:nvPr/>
          </p:nvSpPr>
          <p:spPr>
            <a:xfrm>
              <a:off x="-392" y="4466525"/>
              <a:ext cx="4602372" cy="668906"/>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285750" indent="-285750" algn="ctr">
                <a:buFont typeface="Wingdings" panose="05000000000000000000" pitchFamily="2" charset="2"/>
                <a:buChar char="§"/>
              </a:pPr>
              <a:endParaRPr lang="en-US" sz="1600" b="1" dirty="0" err="1">
                <a:effectLst>
                  <a:outerShdw blurRad="38100" dist="38100" dir="2700000" algn="tl">
                    <a:srgbClr val="000000">
                      <a:alpha val="43137"/>
                    </a:srgbClr>
                  </a:outerShdw>
                </a:effectLst>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cxnSp>
          <p:nvCxnSpPr>
            <p:cNvPr id="42" name="Straight Arrow Connector 41"/>
            <p:cNvCxnSpPr>
              <a:stCxn id="33" idx="0"/>
              <a:endCxn id="9" idx="2"/>
            </p:cNvCxnSpPr>
            <p:nvPr/>
          </p:nvCxnSpPr>
          <p:spPr>
            <a:xfrm flipH="1" flipV="1">
              <a:off x="2288998" y="2846249"/>
              <a:ext cx="1356" cy="63939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Rectangle: Rounded Corners 8"/>
            <p:cNvSpPr>
              <a:spLocks/>
            </p:cNvSpPr>
            <p:nvPr/>
          </p:nvSpPr>
          <p:spPr>
            <a:xfrm>
              <a:off x="1770665"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a:t>
              </a:r>
            </a:p>
          </p:txBody>
        </p:sp>
        <p:sp>
          <p:nvSpPr>
            <p:cNvPr id="11" name="Rectangle: Rounded Corners 10"/>
            <p:cNvSpPr>
              <a:spLocks/>
            </p:cNvSpPr>
            <p:nvPr/>
          </p:nvSpPr>
          <p:spPr>
            <a:xfrm>
              <a:off x="212628" y="586909"/>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Trusted Source of Data</a:t>
              </a:r>
            </a:p>
          </p:txBody>
        </p:sp>
        <p:sp>
          <p:nvSpPr>
            <p:cNvPr id="12" name="Rectangle: Rounded Corners 11"/>
            <p:cNvSpPr>
              <a:spLocks/>
            </p:cNvSpPr>
            <p:nvPr/>
          </p:nvSpPr>
          <p:spPr>
            <a:xfrm>
              <a:off x="3328703"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Escrow</a:t>
              </a:r>
            </a:p>
          </p:txBody>
        </p:sp>
        <p:sp>
          <p:nvSpPr>
            <p:cNvPr id="13" name="Rectangle: Rounded Corners 12"/>
            <p:cNvSpPr>
              <a:spLocks/>
            </p:cNvSpPr>
            <p:nvPr/>
          </p:nvSpPr>
          <p:spPr>
            <a:xfrm>
              <a:off x="3328703" y="586909"/>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A Ethereum Account</a:t>
              </a:r>
            </a:p>
          </p:txBody>
        </p:sp>
        <p:sp>
          <p:nvSpPr>
            <p:cNvPr id="14" name="Rectangle: Rounded Corners 13"/>
            <p:cNvSpPr>
              <a:spLocks/>
            </p:cNvSpPr>
            <p:nvPr/>
          </p:nvSpPr>
          <p:spPr>
            <a:xfrm>
              <a:off x="3328703" y="3485647"/>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B  Ethereum Account</a:t>
              </a:r>
            </a:p>
          </p:txBody>
        </p:sp>
        <p:sp>
          <p:nvSpPr>
            <p:cNvPr id="15" name="Rectangle: Rounded Corners 14"/>
            <p:cNvSpPr>
              <a:spLocks/>
            </p:cNvSpPr>
            <p:nvPr/>
          </p:nvSpPr>
          <p:spPr>
            <a:xfrm>
              <a:off x="212628" y="2016916"/>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Oracle</a:t>
              </a:r>
            </a:p>
          </p:txBody>
        </p:sp>
        <p:cxnSp>
          <p:nvCxnSpPr>
            <p:cNvPr id="16" name="Straight Arrow Connector 15"/>
            <p:cNvCxnSpPr>
              <a:stCxn id="11" idx="2"/>
              <a:endCxn id="15" idx="0"/>
            </p:cNvCxnSpPr>
            <p:nvPr/>
          </p:nvCxnSpPr>
          <p:spPr>
            <a:xfrm>
              <a:off x="730961"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13" idx="2"/>
              <a:endCxn id="12" idx="0"/>
            </p:cNvCxnSpPr>
            <p:nvPr/>
          </p:nvCxnSpPr>
          <p:spPr>
            <a:xfrm>
              <a:off x="3847036"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a:stCxn id="14" idx="0"/>
              <a:endCxn id="12" idx="2"/>
            </p:cNvCxnSpPr>
            <p:nvPr/>
          </p:nvCxnSpPr>
          <p:spPr>
            <a:xfrm flipV="1">
              <a:off x="3847036"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5" name="Oval 24"/>
            <p:cNvSpPr>
              <a:spLocks noChangeAspect="1"/>
            </p:cNvSpPr>
            <p:nvPr/>
          </p:nvSpPr>
          <p:spPr>
            <a:xfrm>
              <a:off x="2134854" y="301044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2</a:t>
              </a:r>
              <a:endParaRPr lang="en-US" sz="1100" b="1" dirty="0">
                <a:solidFill>
                  <a:schemeClr val="bg1"/>
                </a:solidFill>
                <a:effectLst>
                  <a:outerShdw blurRad="38100" dist="38100" dir="2700000" algn="tl">
                    <a:srgbClr val="000000">
                      <a:alpha val="43137"/>
                    </a:srgbClr>
                  </a:outerShdw>
                </a:effectLst>
              </a:endParaRPr>
            </a:p>
          </p:txBody>
        </p:sp>
        <p:sp>
          <p:nvSpPr>
            <p:cNvPr id="26" name="Oval 25"/>
            <p:cNvSpPr>
              <a:spLocks noChangeAspect="1"/>
            </p:cNvSpPr>
            <p:nvPr/>
          </p:nvSpPr>
          <p:spPr>
            <a:xfrm>
              <a:off x="575461" y="1515194"/>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3</a:t>
              </a:r>
              <a:endParaRPr lang="en-US" sz="1100" b="1" dirty="0">
                <a:solidFill>
                  <a:schemeClr val="bg1"/>
                </a:solidFill>
                <a:effectLst>
                  <a:outerShdw blurRad="38100" dist="38100" dir="2700000" algn="tl">
                    <a:srgbClr val="000000">
                      <a:alpha val="43137"/>
                    </a:srgbClr>
                  </a:outerShdw>
                </a:effectLst>
              </a:endParaRPr>
            </a:p>
          </p:txBody>
        </p:sp>
        <p:sp>
          <p:nvSpPr>
            <p:cNvPr id="27" name="Oval 26"/>
            <p:cNvSpPr>
              <a:spLocks noChangeAspect="1"/>
            </p:cNvSpPr>
            <p:nvPr/>
          </p:nvSpPr>
          <p:spPr>
            <a:xfrm>
              <a:off x="3689254" y="152067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28" name="Oval 27"/>
            <p:cNvSpPr>
              <a:spLocks noChangeAspect="1"/>
            </p:cNvSpPr>
            <p:nvPr/>
          </p:nvSpPr>
          <p:spPr>
            <a:xfrm>
              <a:off x="3686709" y="3023101"/>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32" name="Rectangle: Rounded Corners 31"/>
            <p:cNvSpPr>
              <a:spLocks/>
            </p:cNvSpPr>
            <p:nvPr/>
          </p:nvSpPr>
          <p:spPr>
            <a:xfrm>
              <a:off x="1761142" y="592109"/>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Comp Law Tool</a:t>
              </a:r>
            </a:p>
          </p:txBody>
        </p:sp>
        <p:sp>
          <p:nvSpPr>
            <p:cNvPr id="33" name="Rectangle: Rounded Corners 32"/>
            <p:cNvSpPr>
              <a:spLocks/>
            </p:cNvSpPr>
            <p:nvPr/>
          </p:nvSpPr>
          <p:spPr>
            <a:xfrm>
              <a:off x="1772021" y="3485646"/>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 Template</a:t>
              </a:r>
            </a:p>
          </p:txBody>
        </p:sp>
        <p:cxnSp>
          <p:nvCxnSpPr>
            <p:cNvPr id="38" name="Straight Arrow Connector 37"/>
            <p:cNvCxnSpPr>
              <a:stCxn id="9" idx="0"/>
              <a:endCxn id="32" idx="2"/>
            </p:cNvCxnSpPr>
            <p:nvPr/>
          </p:nvCxnSpPr>
          <p:spPr>
            <a:xfrm flipH="1" flipV="1">
              <a:off x="2279475" y="1421442"/>
              <a:ext cx="9523" cy="595474"/>
            </a:xfrm>
            <a:prstGeom prst="straightConnector1">
              <a:avLst/>
            </a:prstGeom>
            <a:ln w="28575">
              <a:solidFill>
                <a:schemeClr val="tx1"/>
              </a:solidFill>
              <a:headEnd type="triangle" w="med" len="med"/>
              <a:tailEnd type="none" w="med" len="med"/>
            </a:ln>
          </p:spPr>
          <p:style>
            <a:lnRef idx="1">
              <a:schemeClr val="dk1"/>
            </a:lnRef>
            <a:fillRef idx="0">
              <a:schemeClr val="dk1"/>
            </a:fillRef>
            <a:effectRef idx="0">
              <a:schemeClr val="dk1"/>
            </a:effectRef>
            <a:fontRef idx="minor">
              <a:schemeClr val="tx1"/>
            </a:fontRef>
          </p:style>
        </p:cxnSp>
        <p:sp>
          <p:nvSpPr>
            <p:cNvPr id="41" name="Oval 40"/>
            <p:cNvSpPr>
              <a:spLocks noChangeAspect="1"/>
            </p:cNvSpPr>
            <p:nvPr/>
          </p:nvSpPr>
          <p:spPr>
            <a:xfrm>
              <a:off x="2120368" y="152510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1</a:t>
              </a:r>
              <a:endParaRPr lang="en-US" sz="1100" b="1" dirty="0">
                <a:solidFill>
                  <a:schemeClr val="bg1"/>
                </a:solidFill>
                <a:effectLst>
                  <a:outerShdw blurRad="38100" dist="38100" dir="2700000" algn="tl">
                    <a:srgbClr val="000000">
                      <a:alpha val="43137"/>
                    </a:srgbClr>
                  </a:outerShdw>
                </a:effectLst>
              </a:endParaRPr>
            </a:p>
          </p:txBody>
        </p:sp>
        <p:sp>
          <p:nvSpPr>
            <p:cNvPr id="10" name="Rectangle: Rounded Corners 9"/>
            <p:cNvSpPr>
              <a:spLocks/>
            </p:cNvSpPr>
            <p:nvPr/>
          </p:nvSpPr>
          <p:spPr>
            <a:xfrm>
              <a:off x="213983" y="3485647"/>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SLA </a:t>
              </a:r>
              <a:r>
                <a:rPr lang="en-US" sz="1100" b="1" dirty="0" err="1">
                  <a:solidFill>
                    <a:schemeClr val="tx1"/>
                  </a:solidFill>
                </a:rPr>
                <a:t>Mgmt</a:t>
              </a:r>
              <a:r>
                <a:rPr lang="en-US" sz="1100" b="1" dirty="0">
                  <a:solidFill>
                    <a:schemeClr val="tx1"/>
                  </a:solidFill>
                </a:rPr>
                <a:t> System</a:t>
              </a:r>
            </a:p>
          </p:txBody>
        </p:sp>
        <p:cxnSp>
          <p:nvCxnSpPr>
            <p:cNvPr id="21" name="Straight Arrow Connector 20"/>
            <p:cNvCxnSpPr/>
            <p:nvPr/>
          </p:nvCxnSpPr>
          <p:spPr>
            <a:xfrm>
              <a:off x="724672"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46" name="Oval 45"/>
            <p:cNvSpPr>
              <a:spLocks noChangeAspect="1"/>
            </p:cNvSpPr>
            <p:nvPr/>
          </p:nvSpPr>
          <p:spPr>
            <a:xfrm>
              <a:off x="575461" y="3010448"/>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5</a:t>
              </a:r>
              <a:endParaRPr lang="en-US" sz="1100" b="1" dirty="0">
                <a:solidFill>
                  <a:schemeClr val="bg1"/>
                </a:solidFill>
                <a:effectLst>
                  <a:outerShdw blurRad="38100" dist="38100" dir="2700000" algn="tl">
                    <a:srgbClr val="000000">
                      <a:alpha val="43137"/>
                    </a:srgbClr>
                  </a:outerShdw>
                </a:effectLst>
              </a:endParaRPr>
            </a:p>
          </p:txBody>
        </p:sp>
        <p:sp>
          <p:nvSpPr>
            <p:cNvPr id="57" name="Rectangle: Rounded Corners 56"/>
            <p:cNvSpPr>
              <a:spLocks/>
            </p:cNvSpPr>
            <p:nvPr/>
          </p:nvSpPr>
          <p:spPr>
            <a:xfrm>
              <a:off x="213983" y="4587004"/>
              <a:ext cx="1036666" cy="459027"/>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External Systems</a:t>
              </a:r>
            </a:p>
          </p:txBody>
        </p:sp>
        <p:sp>
          <p:nvSpPr>
            <p:cNvPr id="58" name="Rectangle: Rounded Corners 57"/>
            <p:cNvSpPr>
              <a:spLocks/>
            </p:cNvSpPr>
            <p:nvPr/>
          </p:nvSpPr>
          <p:spPr>
            <a:xfrm>
              <a:off x="1772021" y="4586791"/>
              <a:ext cx="1036666" cy="459027"/>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Adjacent</a:t>
              </a:r>
            </a:p>
            <a:p>
              <a:pPr algn="ctr"/>
              <a:r>
                <a:rPr lang="en-US" sz="1050" b="1" i="1" dirty="0">
                  <a:solidFill>
                    <a:schemeClr val="tx1"/>
                  </a:solidFill>
                </a:rPr>
                <a:t>Tools</a:t>
              </a:r>
            </a:p>
          </p:txBody>
        </p:sp>
        <p:sp>
          <p:nvSpPr>
            <p:cNvPr id="59" name="Rectangle: Rounded Corners 58"/>
            <p:cNvSpPr>
              <a:spLocks/>
            </p:cNvSpPr>
            <p:nvPr/>
          </p:nvSpPr>
          <p:spPr>
            <a:xfrm>
              <a:off x="3328703" y="4587004"/>
              <a:ext cx="1036666" cy="459027"/>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Ethereum Blockchain</a:t>
              </a:r>
            </a:p>
          </p:txBody>
        </p:sp>
      </p:grpSp>
    </p:spTree>
    <p:extLst>
      <p:ext uri="{BB962C8B-B14F-4D97-AF65-F5344CB8AC3E}">
        <p14:creationId xmlns:p14="http://schemas.microsoft.com/office/powerpoint/2010/main" val="1177180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Communicating with the smart contract</a:t>
            </a:r>
          </a:p>
        </p:txBody>
      </p:sp>
      <p:sp>
        <p:nvSpPr>
          <p:cNvPr id="6" name="Content Placeholder 2"/>
          <p:cNvSpPr>
            <a:spLocks noGrp="1"/>
          </p:cNvSpPr>
          <p:nvPr>
            <p:ph idx="1"/>
          </p:nvPr>
        </p:nvSpPr>
        <p:spPr>
          <a:xfrm>
            <a:off x="4624843" y="464849"/>
            <a:ext cx="4542020" cy="4670582"/>
          </a:xfrm>
        </p:spPr>
        <p:txBody>
          <a:bodyPr>
            <a:noAutofit/>
          </a:bodyPr>
          <a:lstStyle/>
          <a:p>
            <a:pPr>
              <a:spcBef>
                <a:spcPts val="0"/>
              </a:spcBef>
              <a:spcAft>
                <a:spcPts val="600"/>
              </a:spcAft>
              <a:buClrTx/>
              <a:buFont typeface="+mj-lt"/>
              <a:buAutoNum type="arabicPeriod" startAt="6"/>
            </a:pPr>
            <a:r>
              <a:rPr lang="en-US" sz="1100" dirty="0">
                <a:solidFill>
                  <a:srgbClr val="FF0000"/>
                </a:solidFill>
              </a:rPr>
              <a:t>The smart oracle sends the smart contract a message at previously agreed intervals.  The message contains the current up/down state of the Web site.</a:t>
            </a:r>
          </a:p>
          <a:p>
            <a:pPr marL="0" indent="0" algn="ctr">
              <a:spcBef>
                <a:spcPts val="0"/>
              </a:spcBef>
              <a:spcAft>
                <a:spcPts val="600"/>
              </a:spcAft>
              <a:buClrTx/>
              <a:buNone/>
            </a:pPr>
            <a:r>
              <a:rPr lang="en-US" sz="1100" dirty="0">
                <a:solidFill>
                  <a:schemeClr val="tx1"/>
                </a:solidFill>
              </a:rPr>
              <a:t>Notes:</a:t>
            </a:r>
          </a:p>
          <a:p>
            <a:pPr>
              <a:spcBef>
                <a:spcPts val="0"/>
              </a:spcBef>
              <a:spcAft>
                <a:spcPts val="600"/>
              </a:spcAft>
              <a:buClrTx/>
            </a:pPr>
            <a:r>
              <a:rPr lang="en-US" sz="1100" dirty="0">
                <a:solidFill>
                  <a:schemeClr val="tx1"/>
                </a:solidFill>
              </a:rPr>
              <a:t>In the previous demo at Action Week 2017 Lisbon we found that the timing of notifications from the trusted data source, the compilation and dissemination of information by the smart oracle, and the latency of the smart contract’s blockchain introduced the possibility unexpected results.  Given the same starting conditions, three runs of the demo on three nights produced three different results.  </a:t>
            </a:r>
          </a:p>
          <a:p>
            <a:pPr>
              <a:spcBef>
                <a:spcPts val="0"/>
              </a:spcBef>
              <a:spcAft>
                <a:spcPts val="600"/>
              </a:spcAft>
              <a:buClrTx/>
            </a:pPr>
            <a:r>
              <a:rPr lang="en-US" sz="1100" dirty="0">
                <a:solidFill>
                  <a:schemeClr val="tx1"/>
                </a:solidFill>
              </a:rPr>
              <a:t>Part of the problem in Lisbon was that we were attempting to calculate a running average of uptime in the smart contract itself.  In this demo we took a much simpler approach based solely on the uptime during a short interval.</a:t>
            </a:r>
          </a:p>
          <a:p>
            <a:pPr>
              <a:spcBef>
                <a:spcPts val="0"/>
              </a:spcBef>
              <a:spcAft>
                <a:spcPts val="600"/>
              </a:spcAft>
              <a:buClrTx/>
            </a:pPr>
            <a:r>
              <a:rPr lang="en-US" sz="1100" dirty="0">
                <a:solidFill>
                  <a:schemeClr val="tx1"/>
                </a:solidFill>
              </a:rPr>
              <a:t>Each iteration of an Ethereum smart contract has an inherent cost, so that there is a strong incentive to minimize the frequency of iterations.  On the other hand, the need to support micropayments requires more frequent iterations.  We were not exposed to real per-iteration costs in our test mode blockchain, but this could be an important tradeoff in a real-world scenario.</a:t>
            </a:r>
          </a:p>
        </p:txBody>
      </p:sp>
      <p:grpSp>
        <p:nvGrpSpPr>
          <p:cNvPr id="3" name="Group 2"/>
          <p:cNvGrpSpPr/>
          <p:nvPr/>
        </p:nvGrpSpPr>
        <p:grpSpPr>
          <a:xfrm>
            <a:off x="-392" y="586909"/>
            <a:ext cx="4602372" cy="4548522"/>
            <a:chOff x="-392" y="586909"/>
            <a:chExt cx="4602372" cy="4548522"/>
          </a:xfrm>
        </p:grpSpPr>
        <p:sp>
          <p:nvSpPr>
            <p:cNvPr id="98" name="Rectangle 97"/>
            <p:cNvSpPr>
              <a:spLocks/>
            </p:cNvSpPr>
            <p:nvPr/>
          </p:nvSpPr>
          <p:spPr>
            <a:xfrm>
              <a:off x="-392" y="4466525"/>
              <a:ext cx="4602372" cy="668906"/>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285750" indent="-285750" algn="ctr">
                <a:buFont typeface="Wingdings" panose="05000000000000000000" pitchFamily="2" charset="2"/>
                <a:buChar char="§"/>
              </a:pPr>
              <a:endParaRPr lang="en-US" sz="1600" b="1" dirty="0" err="1">
                <a:effectLst>
                  <a:outerShdw blurRad="38100" dist="38100" dir="2700000" algn="tl">
                    <a:srgbClr val="000000">
                      <a:alpha val="43137"/>
                    </a:srgbClr>
                  </a:outerShdw>
                </a:effectLst>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cxnSp>
          <p:nvCxnSpPr>
            <p:cNvPr id="42" name="Straight Arrow Connector 41"/>
            <p:cNvCxnSpPr>
              <a:stCxn id="33" idx="0"/>
              <a:endCxn id="9" idx="2"/>
            </p:cNvCxnSpPr>
            <p:nvPr/>
          </p:nvCxnSpPr>
          <p:spPr>
            <a:xfrm flipH="1" flipV="1">
              <a:off x="2288998" y="2846249"/>
              <a:ext cx="1356" cy="63939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Rectangle: Rounded Corners 8"/>
            <p:cNvSpPr>
              <a:spLocks/>
            </p:cNvSpPr>
            <p:nvPr/>
          </p:nvSpPr>
          <p:spPr>
            <a:xfrm>
              <a:off x="1770665"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a:t>
              </a:r>
            </a:p>
          </p:txBody>
        </p:sp>
        <p:sp>
          <p:nvSpPr>
            <p:cNvPr id="11" name="Rectangle: Rounded Corners 10"/>
            <p:cNvSpPr>
              <a:spLocks/>
            </p:cNvSpPr>
            <p:nvPr/>
          </p:nvSpPr>
          <p:spPr>
            <a:xfrm>
              <a:off x="212628" y="586909"/>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Trusted Source of Data</a:t>
              </a:r>
            </a:p>
          </p:txBody>
        </p:sp>
        <p:sp>
          <p:nvSpPr>
            <p:cNvPr id="12" name="Rectangle: Rounded Corners 11"/>
            <p:cNvSpPr>
              <a:spLocks/>
            </p:cNvSpPr>
            <p:nvPr/>
          </p:nvSpPr>
          <p:spPr>
            <a:xfrm>
              <a:off x="3328703"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Escrow</a:t>
              </a:r>
            </a:p>
          </p:txBody>
        </p:sp>
        <p:sp>
          <p:nvSpPr>
            <p:cNvPr id="13" name="Rectangle: Rounded Corners 12"/>
            <p:cNvSpPr>
              <a:spLocks/>
            </p:cNvSpPr>
            <p:nvPr/>
          </p:nvSpPr>
          <p:spPr>
            <a:xfrm>
              <a:off x="3328703" y="586909"/>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A Ethereum Account</a:t>
              </a:r>
            </a:p>
          </p:txBody>
        </p:sp>
        <p:sp>
          <p:nvSpPr>
            <p:cNvPr id="14" name="Rectangle: Rounded Corners 13"/>
            <p:cNvSpPr>
              <a:spLocks/>
            </p:cNvSpPr>
            <p:nvPr/>
          </p:nvSpPr>
          <p:spPr>
            <a:xfrm>
              <a:off x="3328703" y="3485647"/>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B  Ethereum Account</a:t>
              </a:r>
            </a:p>
          </p:txBody>
        </p:sp>
        <p:sp>
          <p:nvSpPr>
            <p:cNvPr id="15" name="Rectangle: Rounded Corners 14"/>
            <p:cNvSpPr>
              <a:spLocks/>
            </p:cNvSpPr>
            <p:nvPr/>
          </p:nvSpPr>
          <p:spPr>
            <a:xfrm>
              <a:off x="212628" y="2016916"/>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Oracle</a:t>
              </a:r>
            </a:p>
          </p:txBody>
        </p:sp>
        <p:cxnSp>
          <p:nvCxnSpPr>
            <p:cNvPr id="16" name="Straight Arrow Connector 15"/>
            <p:cNvCxnSpPr>
              <a:stCxn id="11" idx="2"/>
              <a:endCxn id="15" idx="0"/>
            </p:cNvCxnSpPr>
            <p:nvPr/>
          </p:nvCxnSpPr>
          <p:spPr>
            <a:xfrm>
              <a:off x="730961"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p:cNvCxnSpPr/>
            <p:nvPr/>
          </p:nvCxnSpPr>
          <p:spPr>
            <a:xfrm>
              <a:off x="1249294" y="2431582"/>
              <a:ext cx="521371"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13" idx="2"/>
              <a:endCxn id="12" idx="0"/>
            </p:cNvCxnSpPr>
            <p:nvPr/>
          </p:nvCxnSpPr>
          <p:spPr>
            <a:xfrm>
              <a:off x="3847036"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a:stCxn id="14" idx="0"/>
              <a:endCxn id="12" idx="2"/>
            </p:cNvCxnSpPr>
            <p:nvPr/>
          </p:nvCxnSpPr>
          <p:spPr>
            <a:xfrm flipV="1">
              <a:off x="3847036"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Oval 23"/>
            <p:cNvSpPr>
              <a:spLocks noChangeAspect="1"/>
            </p:cNvSpPr>
            <p:nvPr/>
          </p:nvSpPr>
          <p:spPr>
            <a:xfrm>
              <a:off x="1316350" y="2276082"/>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6</a:t>
              </a:r>
              <a:endParaRPr lang="en-US" sz="1100" b="1" dirty="0">
                <a:solidFill>
                  <a:schemeClr val="bg1"/>
                </a:solidFill>
                <a:effectLst>
                  <a:outerShdw blurRad="38100" dist="38100" dir="2700000" algn="tl">
                    <a:srgbClr val="000000">
                      <a:alpha val="43137"/>
                    </a:srgbClr>
                  </a:outerShdw>
                </a:effectLst>
              </a:endParaRPr>
            </a:p>
          </p:txBody>
        </p:sp>
        <p:sp>
          <p:nvSpPr>
            <p:cNvPr id="25" name="Oval 24"/>
            <p:cNvSpPr>
              <a:spLocks noChangeAspect="1"/>
            </p:cNvSpPr>
            <p:nvPr/>
          </p:nvSpPr>
          <p:spPr>
            <a:xfrm>
              <a:off x="2134854" y="301044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2</a:t>
              </a:r>
              <a:endParaRPr lang="en-US" sz="1100" b="1" dirty="0">
                <a:solidFill>
                  <a:schemeClr val="bg1"/>
                </a:solidFill>
                <a:effectLst>
                  <a:outerShdw blurRad="38100" dist="38100" dir="2700000" algn="tl">
                    <a:srgbClr val="000000">
                      <a:alpha val="43137"/>
                    </a:srgbClr>
                  </a:outerShdw>
                </a:effectLst>
              </a:endParaRPr>
            </a:p>
          </p:txBody>
        </p:sp>
        <p:sp>
          <p:nvSpPr>
            <p:cNvPr id="26" name="Oval 25"/>
            <p:cNvSpPr>
              <a:spLocks noChangeAspect="1"/>
            </p:cNvSpPr>
            <p:nvPr/>
          </p:nvSpPr>
          <p:spPr>
            <a:xfrm>
              <a:off x="575461" y="1515194"/>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3</a:t>
              </a:r>
              <a:endParaRPr lang="en-US" sz="1100" b="1" dirty="0">
                <a:solidFill>
                  <a:schemeClr val="bg1"/>
                </a:solidFill>
                <a:effectLst>
                  <a:outerShdw blurRad="38100" dist="38100" dir="2700000" algn="tl">
                    <a:srgbClr val="000000">
                      <a:alpha val="43137"/>
                    </a:srgbClr>
                  </a:outerShdw>
                </a:effectLst>
              </a:endParaRPr>
            </a:p>
          </p:txBody>
        </p:sp>
        <p:sp>
          <p:nvSpPr>
            <p:cNvPr id="27" name="Oval 26"/>
            <p:cNvSpPr>
              <a:spLocks noChangeAspect="1"/>
            </p:cNvSpPr>
            <p:nvPr/>
          </p:nvSpPr>
          <p:spPr>
            <a:xfrm>
              <a:off x="3689254" y="152067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28" name="Oval 27"/>
            <p:cNvSpPr>
              <a:spLocks noChangeAspect="1"/>
            </p:cNvSpPr>
            <p:nvPr/>
          </p:nvSpPr>
          <p:spPr>
            <a:xfrm>
              <a:off x="3686709" y="3023101"/>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32" name="Rectangle: Rounded Corners 31"/>
            <p:cNvSpPr>
              <a:spLocks/>
            </p:cNvSpPr>
            <p:nvPr/>
          </p:nvSpPr>
          <p:spPr>
            <a:xfrm>
              <a:off x="1761142" y="592109"/>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Comp Law Tool</a:t>
              </a:r>
            </a:p>
          </p:txBody>
        </p:sp>
        <p:sp>
          <p:nvSpPr>
            <p:cNvPr id="33" name="Rectangle: Rounded Corners 32"/>
            <p:cNvSpPr>
              <a:spLocks/>
            </p:cNvSpPr>
            <p:nvPr/>
          </p:nvSpPr>
          <p:spPr>
            <a:xfrm>
              <a:off x="1772021" y="3485646"/>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 Template</a:t>
              </a:r>
            </a:p>
          </p:txBody>
        </p:sp>
        <p:cxnSp>
          <p:nvCxnSpPr>
            <p:cNvPr id="38" name="Straight Arrow Connector 37"/>
            <p:cNvCxnSpPr>
              <a:stCxn id="9" idx="0"/>
              <a:endCxn id="32" idx="2"/>
            </p:cNvCxnSpPr>
            <p:nvPr/>
          </p:nvCxnSpPr>
          <p:spPr>
            <a:xfrm flipH="1" flipV="1">
              <a:off x="2279475" y="1421442"/>
              <a:ext cx="9523" cy="595474"/>
            </a:xfrm>
            <a:prstGeom prst="straightConnector1">
              <a:avLst/>
            </a:prstGeom>
            <a:ln w="28575">
              <a:solidFill>
                <a:schemeClr val="tx1"/>
              </a:solidFill>
              <a:headEnd type="triangle" w="med" len="med"/>
              <a:tailEnd type="none" w="med" len="med"/>
            </a:ln>
          </p:spPr>
          <p:style>
            <a:lnRef idx="1">
              <a:schemeClr val="dk1"/>
            </a:lnRef>
            <a:fillRef idx="0">
              <a:schemeClr val="dk1"/>
            </a:fillRef>
            <a:effectRef idx="0">
              <a:schemeClr val="dk1"/>
            </a:effectRef>
            <a:fontRef idx="minor">
              <a:schemeClr val="tx1"/>
            </a:fontRef>
          </p:style>
        </p:cxnSp>
        <p:sp>
          <p:nvSpPr>
            <p:cNvPr id="41" name="Oval 40"/>
            <p:cNvSpPr>
              <a:spLocks noChangeAspect="1"/>
            </p:cNvSpPr>
            <p:nvPr/>
          </p:nvSpPr>
          <p:spPr>
            <a:xfrm>
              <a:off x="2120368" y="152510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1</a:t>
              </a:r>
              <a:endParaRPr lang="en-US" sz="1100" b="1" dirty="0">
                <a:solidFill>
                  <a:schemeClr val="bg1"/>
                </a:solidFill>
                <a:effectLst>
                  <a:outerShdw blurRad="38100" dist="38100" dir="2700000" algn="tl">
                    <a:srgbClr val="000000">
                      <a:alpha val="43137"/>
                    </a:srgbClr>
                  </a:outerShdw>
                </a:effectLst>
              </a:endParaRPr>
            </a:p>
          </p:txBody>
        </p:sp>
        <p:sp>
          <p:nvSpPr>
            <p:cNvPr id="10" name="Rectangle: Rounded Corners 9"/>
            <p:cNvSpPr>
              <a:spLocks/>
            </p:cNvSpPr>
            <p:nvPr/>
          </p:nvSpPr>
          <p:spPr>
            <a:xfrm>
              <a:off x="213983" y="3485647"/>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SLA </a:t>
              </a:r>
              <a:r>
                <a:rPr lang="en-US" sz="1100" b="1" dirty="0" err="1">
                  <a:solidFill>
                    <a:schemeClr val="tx1"/>
                  </a:solidFill>
                </a:rPr>
                <a:t>Mgmt</a:t>
              </a:r>
              <a:r>
                <a:rPr lang="en-US" sz="1100" b="1" dirty="0">
                  <a:solidFill>
                    <a:schemeClr val="tx1"/>
                  </a:solidFill>
                </a:rPr>
                <a:t> System</a:t>
              </a:r>
            </a:p>
          </p:txBody>
        </p:sp>
        <p:sp>
          <p:nvSpPr>
            <p:cNvPr id="57" name="Rectangle: Rounded Corners 56"/>
            <p:cNvSpPr>
              <a:spLocks/>
            </p:cNvSpPr>
            <p:nvPr/>
          </p:nvSpPr>
          <p:spPr>
            <a:xfrm>
              <a:off x="213983" y="4587004"/>
              <a:ext cx="1036666" cy="459027"/>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External Systems</a:t>
              </a:r>
            </a:p>
          </p:txBody>
        </p:sp>
        <p:sp>
          <p:nvSpPr>
            <p:cNvPr id="58" name="Rectangle: Rounded Corners 57"/>
            <p:cNvSpPr>
              <a:spLocks/>
            </p:cNvSpPr>
            <p:nvPr/>
          </p:nvSpPr>
          <p:spPr>
            <a:xfrm>
              <a:off x="1772021" y="4586791"/>
              <a:ext cx="1036666" cy="459027"/>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Adjacent</a:t>
              </a:r>
            </a:p>
            <a:p>
              <a:pPr algn="ctr"/>
              <a:r>
                <a:rPr lang="en-US" sz="1050" b="1" i="1" dirty="0">
                  <a:solidFill>
                    <a:schemeClr val="tx1"/>
                  </a:solidFill>
                </a:rPr>
                <a:t>Tools</a:t>
              </a:r>
            </a:p>
          </p:txBody>
        </p:sp>
        <p:sp>
          <p:nvSpPr>
            <p:cNvPr id="59" name="Rectangle: Rounded Corners 58"/>
            <p:cNvSpPr>
              <a:spLocks/>
            </p:cNvSpPr>
            <p:nvPr/>
          </p:nvSpPr>
          <p:spPr>
            <a:xfrm>
              <a:off x="3328703" y="4587004"/>
              <a:ext cx="1036666" cy="459027"/>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Ethereum Blockchain</a:t>
              </a:r>
            </a:p>
          </p:txBody>
        </p:sp>
        <p:cxnSp>
          <p:nvCxnSpPr>
            <p:cNvPr id="39" name="Straight Arrow Connector 38"/>
            <p:cNvCxnSpPr/>
            <p:nvPr/>
          </p:nvCxnSpPr>
          <p:spPr>
            <a:xfrm>
              <a:off x="724672"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40" name="Oval 39"/>
            <p:cNvSpPr>
              <a:spLocks noChangeAspect="1"/>
            </p:cNvSpPr>
            <p:nvPr/>
          </p:nvSpPr>
          <p:spPr>
            <a:xfrm>
              <a:off x="575461" y="301044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5</a:t>
              </a:r>
              <a:endParaRPr lang="en-US" sz="1100" b="1" dirty="0">
                <a:solidFill>
                  <a:schemeClr val="bg1"/>
                </a:solidFill>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583813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Executing the smart contract with incremental settlement</a:t>
            </a:r>
          </a:p>
        </p:txBody>
      </p:sp>
      <p:sp>
        <p:nvSpPr>
          <p:cNvPr id="6" name="Content Placeholder 2"/>
          <p:cNvSpPr>
            <a:spLocks noGrp="1"/>
          </p:cNvSpPr>
          <p:nvPr>
            <p:ph idx="1"/>
          </p:nvPr>
        </p:nvSpPr>
        <p:spPr>
          <a:xfrm>
            <a:off x="4624843" y="464849"/>
            <a:ext cx="4542020" cy="4670582"/>
          </a:xfrm>
        </p:spPr>
        <p:txBody>
          <a:bodyPr>
            <a:noAutofit/>
          </a:bodyPr>
          <a:lstStyle/>
          <a:p>
            <a:pPr>
              <a:spcBef>
                <a:spcPts val="0"/>
              </a:spcBef>
              <a:spcAft>
                <a:spcPts val="600"/>
              </a:spcAft>
              <a:buClrTx/>
              <a:buFont typeface="+mj-lt"/>
              <a:buAutoNum type="arabicPeriod" startAt="7"/>
            </a:pPr>
            <a:r>
              <a:rPr lang="en-US" sz="1100" dirty="0">
                <a:solidFill>
                  <a:srgbClr val="FF0000"/>
                </a:solidFill>
              </a:rPr>
              <a:t>The smart contract makes incremental micropayments from the escrow to one of the parties at each predefined interval, based on the reported state of the Web site.</a:t>
            </a:r>
          </a:p>
          <a:p>
            <a:pPr marL="0" indent="0" algn="ctr">
              <a:spcBef>
                <a:spcPts val="0"/>
              </a:spcBef>
              <a:spcAft>
                <a:spcPts val="600"/>
              </a:spcAft>
              <a:buClrTx/>
              <a:buNone/>
            </a:pPr>
            <a:r>
              <a:rPr lang="en-US" sz="1100" dirty="0">
                <a:solidFill>
                  <a:schemeClr val="tx1"/>
                </a:solidFill>
              </a:rPr>
              <a:t>Notes:</a:t>
            </a:r>
          </a:p>
          <a:p>
            <a:pPr>
              <a:spcBef>
                <a:spcPts val="0"/>
              </a:spcBef>
              <a:spcAft>
                <a:spcPts val="600"/>
              </a:spcAft>
              <a:buClrTx/>
            </a:pPr>
            <a:r>
              <a:rPr lang="en-US" sz="1100" dirty="0">
                <a:solidFill>
                  <a:schemeClr val="tx1"/>
                </a:solidFill>
              </a:rPr>
              <a:t>The use of escrow facilitates one of the objectives of the demo, which was to make frequent, small settlements using token micropayments.</a:t>
            </a:r>
          </a:p>
          <a:p>
            <a:pPr>
              <a:spcBef>
                <a:spcPts val="0"/>
              </a:spcBef>
              <a:spcAft>
                <a:spcPts val="600"/>
              </a:spcAft>
              <a:buClrTx/>
            </a:pPr>
            <a:r>
              <a:rPr lang="en-US" sz="1100" dirty="0">
                <a:solidFill>
                  <a:schemeClr val="tx1"/>
                </a:solidFill>
              </a:rPr>
              <a:t>Settlements could also be made by direct transactions, but that approach would introduce the additional risk that a token wallet might at some point contain insufficient funds.  </a:t>
            </a:r>
          </a:p>
          <a:p>
            <a:pPr>
              <a:spcBef>
                <a:spcPts val="0"/>
              </a:spcBef>
              <a:spcAft>
                <a:spcPts val="600"/>
              </a:spcAft>
              <a:buClrTx/>
            </a:pPr>
            <a:r>
              <a:rPr lang="en-US" sz="1100" dirty="0">
                <a:solidFill>
                  <a:schemeClr val="tx1"/>
                </a:solidFill>
              </a:rPr>
              <a:t>In a real-world scenario, the amount placed in escrow by the parties would likely be asymmetrical, depending on the relative amounts of compensation for performance versus compensation for SLA violation.</a:t>
            </a:r>
          </a:p>
          <a:p>
            <a:pPr>
              <a:spcBef>
                <a:spcPts val="0"/>
              </a:spcBef>
              <a:spcAft>
                <a:spcPts val="600"/>
              </a:spcAft>
              <a:buClrTx/>
            </a:pPr>
            <a:r>
              <a:rPr lang="en-US" sz="1100" dirty="0">
                <a:solidFill>
                  <a:schemeClr val="tx1"/>
                </a:solidFill>
              </a:rPr>
              <a:t>The current demo does not address the additional complexity of multi-party (three or more parties) SLAs and related violations.</a:t>
            </a:r>
          </a:p>
        </p:txBody>
      </p:sp>
      <p:grpSp>
        <p:nvGrpSpPr>
          <p:cNvPr id="3" name="Group 2"/>
          <p:cNvGrpSpPr/>
          <p:nvPr/>
        </p:nvGrpSpPr>
        <p:grpSpPr>
          <a:xfrm>
            <a:off x="-392" y="586909"/>
            <a:ext cx="4602372" cy="4548522"/>
            <a:chOff x="-392" y="586909"/>
            <a:chExt cx="4602372" cy="4548522"/>
          </a:xfrm>
        </p:grpSpPr>
        <p:sp>
          <p:nvSpPr>
            <p:cNvPr id="98" name="Rectangle 97"/>
            <p:cNvSpPr>
              <a:spLocks/>
            </p:cNvSpPr>
            <p:nvPr/>
          </p:nvSpPr>
          <p:spPr>
            <a:xfrm>
              <a:off x="-392" y="4466525"/>
              <a:ext cx="4602372" cy="668906"/>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285750" indent="-285750" algn="ctr">
                <a:buFont typeface="Wingdings" panose="05000000000000000000" pitchFamily="2" charset="2"/>
                <a:buChar char="§"/>
              </a:pPr>
              <a:endParaRPr lang="en-US" sz="1600" b="1" dirty="0" err="1">
                <a:effectLst>
                  <a:outerShdw blurRad="38100" dist="38100" dir="2700000" algn="tl">
                    <a:srgbClr val="000000">
                      <a:alpha val="43137"/>
                    </a:srgbClr>
                  </a:outerShdw>
                </a:effectLst>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cxnSp>
          <p:nvCxnSpPr>
            <p:cNvPr id="42" name="Straight Arrow Connector 41"/>
            <p:cNvCxnSpPr>
              <a:stCxn id="33" idx="0"/>
              <a:endCxn id="9" idx="2"/>
            </p:cNvCxnSpPr>
            <p:nvPr/>
          </p:nvCxnSpPr>
          <p:spPr>
            <a:xfrm flipH="1" flipV="1">
              <a:off x="2288998" y="2846249"/>
              <a:ext cx="1356" cy="63939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Rectangle: Rounded Corners 8"/>
            <p:cNvSpPr>
              <a:spLocks/>
            </p:cNvSpPr>
            <p:nvPr/>
          </p:nvSpPr>
          <p:spPr>
            <a:xfrm>
              <a:off x="1770665"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a:t>
              </a:r>
            </a:p>
          </p:txBody>
        </p:sp>
        <p:sp>
          <p:nvSpPr>
            <p:cNvPr id="11" name="Rectangle: Rounded Corners 10"/>
            <p:cNvSpPr>
              <a:spLocks/>
            </p:cNvSpPr>
            <p:nvPr/>
          </p:nvSpPr>
          <p:spPr>
            <a:xfrm>
              <a:off x="212628" y="586909"/>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Trusted Source of Data</a:t>
              </a:r>
            </a:p>
          </p:txBody>
        </p:sp>
        <p:sp>
          <p:nvSpPr>
            <p:cNvPr id="12" name="Rectangle: Rounded Corners 11"/>
            <p:cNvSpPr>
              <a:spLocks/>
            </p:cNvSpPr>
            <p:nvPr/>
          </p:nvSpPr>
          <p:spPr>
            <a:xfrm>
              <a:off x="3328703"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Escrow</a:t>
              </a:r>
            </a:p>
          </p:txBody>
        </p:sp>
        <p:sp>
          <p:nvSpPr>
            <p:cNvPr id="13" name="Rectangle: Rounded Corners 12"/>
            <p:cNvSpPr>
              <a:spLocks/>
            </p:cNvSpPr>
            <p:nvPr/>
          </p:nvSpPr>
          <p:spPr>
            <a:xfrm>
              <a:off x="3328703" y="586909"/>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A Ethereum Account</a:t>
              </a:r>
            </a:p>
          </p:txBody>
        </p:sp>
        <p:sp>
          <p:nvSpPr>
            <p:cNvPr id="14" name="Rectangle: Rounded Corners 13"/>
            <p:cNvSpPr>
              <a:spLocks/>
            </p:cNvSpPr>
            <p:nvPr/>
          </p:nvSpPr>
          <p:spPr>
            <a:xfrm>
              <a:off x="3328703" y="3485647"/>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B  Ethereum Account</a:t>
              </a:r>
            </a:p>
          </p:txBody>
        </p:sp>
        <p:sp>
          <p:nvSpPr>
            <p:cNvPr id="15" name="Rectangle: Rounded Corners 14"/>
            <p:cNvSpPr>
              <a:spLocks/>
            </p:cNvSpPr>
            <p:nvPr/>
          </p:nvSpPr>
          <p:spPr>
            <a:xfrm>
              <a:off x="212628" y="2016916"/>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Oracle</a:t>
              </a:r>
            </a:p>
          </p:txBody>
        </p:sp>
        <p:cxnSp>
          <p:nvCxnSpPr>
            <p:cNvPr id="16" name="Straight Arrow Connector 15"/>
            <p:cNvCxnSpPr>
              <a:stCxn id="11" idx="2"/>
              <a:endCxn id="15" idx="0"/>
            </p:cNvCxnSpPr>
            <p:nvPr/>
          </p:nvCxnSpPr>
          <p:spPr>
            <a:xfrm>
              <a:off x="730961"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p:cNvCxnSpPr/>
            <p:nvPr/>
          </p:nvCxnSpPr>
          <p:spPr>
            <a:xfrm>
              <a:off x="1249294" y="2431582"/>
              <a:ext cx="521371"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p:cNvCxnSpPr/>
            <p:nvPr/>
          </p:nvCxnSpPr>
          <p:spPr>
            <a:xfrm flipH="1">
              <a:off x="2807332" y="2431582"/>
              <a:ext cx="521371"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13" idx="2"/>
              <a:endCxn id="12" idx="0"/>
            </p:cNvCxnSpPr>
            <p:nvPr/>
          </p:nvCxnSpPr>
          <p:spPr>
            <a:xfrm>
              <a:off x="3847036"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a:stCxn id="14" idx="0"/>
              <a:endCxn id="12" idx="2"/>
            </p:cNvCxnSpPr>
            <p:nvPr/>
          </p:nvCxnSpPr>
          <p:spPr>
            <a:xfrm flipV="1">
              <a:off x="3847036"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p:cNvCxnSpPr/>
            <p:nvPr/>
          </p:nvCxnSpPr>
          <p:spPr>
            <a:xfrm flipV="1">
              <a:off x="2757268" y="1369895"/>
              <a:ext cx="631143" cy="705086"/>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p:cNvCxnSpPr/>
            <p:nvPr/>
          </p:nvCxnSpPr>
          <p:spPr>
            <a:xfrm>
              <a:off x="2751182" y="2808016"/>
              <a:ext cx="637229" cy="69860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Oval 23"/>
            <p:cNvSpPr>
              <a:spLocks noChangeAspect="1"/>
            </p:cNvSpPr>
            <p:nvPr/>
          </p:nvSpPr>
          <p:spPr>
            <a:xfrm>
              <a:off x="1316350" y="2276082"/>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6</a:t>
              </a:r>
              <a:endParaRPr lang="en-US" sz="1100" b="1" dirty="0">
                <a:solidFill>
                  <a:schemeClr val="bg1"/>
                </a:solidFill>
                <a:effectLst>
                  <a:outerShdw blurRad="38100" dist="38100" dir="2700000" algn="tl">
                    <a:srgbClr val="000000">
                      <a:alpha val="43137"/>
                    </a:srgbClr>
                  </a:outerShdw>
                </a:effectLst>
              </a:endParaRPr>
            </a:p>
          </p:txBody>
        </p:sp>
        <p:sp>
          <p:nvSpPr>
            <p:cNvPr id="25" name="Oval 24"/>
            <p:cNvSpPr>
              <a:spLocks noChangeAspect="1"/>
            </p:cNvSpPr>
            <p:nvPr/>
          </p:nvSpPr>
          <p:spPr>
            <a:xfrm>
              <a:off x="2134854" y="301044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2</a:t>
              </a:r>
              <a:endParaRPr lang="en-US" sz="1100" b="1" dirty="0">
                <a:solidFill>
                  <a:schemeClr val="bg1"/>
                </a:solidFill>
                <a:effectLst>
                  <a:outerShdw blurRad="38100" dist="38100" dir="2700000" algn="tl">
                    <a:srgbClr val="000000">
                      <a:alpha val="43137"/>
                    </a:srgbClr>
                  </a:outerShdw>
                </a:effectLst>
              </a:endParaRPr>
            </a:p>
          </p:txBody>
        </p:sp>
        <p:sp>
          <p:nvSpPr>
            <p:cNvPr id="26" name="Oval 25"/>
            <p:cNvSpPr>
              <a:spLocks noChangeAspect="1"/>
            </p:cNvSpPr>
            <p:nvPr/>
          </p:nvSpPr>
          <p:spPr>
            <a:xfrm>
              <a:off x="575461" y="1515194"/>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3</a:t>
              </a:r>
              <a:endParaRPr lang="en-US" sz="1100" b="1" dirty="0">
                <a:solidFill>
                  <a:schemeClr val="bg1"/>
                </a:solidFill>
                <a:effectLst>
                  <a:outerShdw blurRad="38100" dist="38100" dir="2700000" algn="tl">
                    <a:srgbClr val="000000">
                      <a:alpha val="43137"/>
                    </a:srgbClr>
                  </a:outerShdw>
                </a:effectLst>
              </a:endParaRPr>
            </a:p>
          </p:txBody>
        </p:sp>
        <p:sp>
          <p:nvSpPr>
            <p:cNvPr id="27" name="Oval 26"/>
            <p:cNvSpPr>
              <a:spLocks noChangeAspect="1"/>
            </p:cNvSpPr>
            <p:nvPr/>
          </p:nvSpPr>
          <p:spPr>
            <a:xfrm>
              <a:off x="3689254" y="152067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28" name="Oval 27"/>
            <p:cNvSpPr>
              <a:spLocks noChangeAspect="1"/>
            </p:cNvSpPr>
            <p:nvPr/>
          </p:nvSpPr>
          <p:spPr>
            <a:xfrm>
              <a:off x="3686709" y="3023101"/>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29" name="Oval 28"/>
            <p:cNvSpPr>
              <a:spLocks noChangeAspect="1"/>
            </p:cNvSpPr>
            <p:nvPr/>
          </p:nvSpPr>
          <p:spPr>
            <a:xfrm>
              <a:off x="2942242" y="3023101"/>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7</a:t>
              </a:r>
              <a:endParaRPr lang="en-US" sz="1100" b="1" dirty="0">
                <a:solidFill>
                  <a:schemeClr val="bg1"/>
                </a:solidFill>
                <a:effectLst>
                  <a:outerShdw blurRad="38100" dist="38100" dir="2700000" algn="tl">
                    <a:srgbClr val="000000">
                      <a:alpha val="43137"/>
                    </a:srgbClr>
                  </a:outerShdw>
                </a:effectLst>
              </a:endParaRPr>
            </a:p>
          </p:txBody>
        </p:sp>
        <p:sp>
          <p:nvSpPr>
            <p:cNvPr id="30" name="Oval 29"/>
            <p:cNvSpPr>
              <a:spLocks noChangeAspect="1"/>
            </p:cNvSpPr>
            <p:nvPr/>
          </p:nvSpPr>
          <p:spPr>
            <a:xfrm>
              <a:off x="2942242" y="1520677"/>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bg1"/>
                  </a:solidFill>
                  <a:effectLst>
                    <a:outerShdw blurRad="38100" dist="38100" dir="2700000" algn="tl">
                      <a:srgbClr val="000000">
                        <a:alpha val="43137"/>
                      </a:srgbClr>
                    </a:outerShdw>
                  </a:effectLst>
                </a:rPr>
                <a:t>7</a:t>
              </a:r>
            </a:p>
          </p:txBody>
        </p:sp>
        <p:sp>
          <p:nvSpPr>
            <p:cNvPr id="31" name="Oval 30"/>
            <p:cNvSpPr>
              <a:spLocks noChangeAspect="1"/>
            </p:cNvSpPr>
            <p:nvPr/>
          </p:nvSpPr>
          <p:spPr>
            <a:xfrm>
              <a:off x="2942242" y="2272780"/>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7</a:t>
              </a:r>
              <a:endParaRPr lang="en-US" sz="1100" b="1" dirty="0">
                <a:solidFill>
                  <a:schemeClr val="bg1"/>
                </a:solidFill>
                <a:effectLst>
                  <a:outerShdw blurRad="38100" dist="38100" dir="2700000" algn="tl">
                    <a:srgbClr val="000000">
                      <a:alpha val="43137"/>
                    </a:srgbClr>
                  </a:outerShdw>
                </a:effectLst>
              </a:endParaRPr>
            </a:p>
          </p:txBody>
        </p:sp>
        <p:sp>
          <p:nvSpPr>
            <p:cNvPr id="32" name="Rectangle: Rounded Corners 31"/>
            <p:cNvSpPr>
              <a:spLocks/>
            </p:cNvSpPr>
            <p:nvPr/>
          </p:nvSpPr>
          <p:spPr>
            <a:xfrm>
              <a:off x="1761142" y="592109"/>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Comp Law Tool</a:t>
              </a:r>
            </a:p>
          </p:txBody>
        </p:sp>
        <p:sp>
          <p:nvSpPr>
            <p:cNvPr id="33" name="Rectangle: Rounded Corners 32"/>
            <p:cNvSpPr>
              <a:spLocks/>
            </p:cNvSpPr>
            <p:nvPr/>
          </p:nvSpPr>
          <p:spPr>
            <a:xfrm>
              <a:off x="1772021" y="3485646"/>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 Template</a:t>
              </a:r>
            </a:p>
          </p:txBody>
        </p:sp>
        <p:cxnSp>
          <p:nvCxnSpPr>
            <p:cNvPr id="38" name="Straight Arrow Connector 37"/>
            <p:cNvCxnSpPr>
              <a:stCxn id="9" idx="0"/>
              <a:endCxn id="32" idx="2"/>
            </p:cNvCxnSpPr>
            <p:nvPr/>
          </p:nvCxnSpPr>
          <p:spPr>
            <a:xfrm flipH="1" flipV="1">
              <a:off x="2279475" y="1421442"/>
              <a:ext cx="9523" cy="595474"/>
            </a:xfrm>
            <a:prstGeom prst="straightConnector1">
              <a:avLst/>
            </a:prstGeom>
            <a:ln w="28575">
              <a:solidFill>
                <a:schemeClr val="tx1"/>
              </a:solidFill>
              <a:headEnd type="triangle" w="med" len="med"/>
              <a:tailEnd type="none" w="med" len="med"/>
            </a:ln>
          </p:spPr>
          <p:style>
            <a:lnRef idx="1">
              <a:schemeClr val="dk1"/>
            </a:lnRef>
            <a:fillRef idx="0">
              <a:schemeClr val="dk1"/>
            </a:fillRef>
            <a:effectRef idx="0">
              <a:schemeClr val="dk1"/>
            </a:effectRef>
            <a:fontRef idx="minor">
              <a:schemeClr val="tx1"/>
            </a:fontRef>
          </p:style>
        </p:cxnSp>
        <p:sp>
          <p:nvSpPr>
            <p:cNvPr id="41" name="Oval 40"/>
            <p:cNvSpPr>
              <a:spLocks noChangeAspect="1"/>
            </p:cNvSpPr>
            <p:nvPr/>
          </p:nvSpPr>
          <p:spPr>
            <a:xfrm>
              <a:off x="2120368" y="152510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1</a:t>
              </a:r>
              <a:endParaRPr lang="en-US" sz="1100" b="1" dirty="0">
                <a:solidFill>
                  <a:schemeClr val="bg1"/>
                </a:solidFill>
                <a:effectLst>
                  <a:outerShdw blurRad="38100" dist="38100" dir="2700000" algn="tl">
                    <a:srgbClr val="000000">
                      <a:alpha val="43137"/>
                    </a:srgbClr>
                  </a:outerShdw>
                </a:effectLst>
              </a:endParaRPr>
            </a:p>
          </p:txBody>
        </p:sp>
        <p:sp>
          <p:nvSpPr>
            <p:cNvPr id="10" name="Rectangle: Rounded Corners 9"/>
            <p:cNvSpPr>
              <a:spLocks/>
            </p:cNvSpPr>
            <p:nvPr/>
          </p:nvSpPr>
          <p:spPr>
            <a:xfrm>
              <a:off x="213983" y="3485647"/>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SLA </a:t>
              </a:r>
              <a:r>
                <a:rPr lang="en-US" sz="1100" b="1" dirty="0" err="1">
                  <a:solidFill>
                    <a:schemeClr val="tx1"/>
                  </a:solidFill>
                </a:rPr>
                <a:t>Mgmt</a:t>
              </a:r>
              <a:r>
                <a:rPr lang="en-US" sz="1100" b="1" dirty="0">
                  <a:solidFill>
                    <a:schemeClr val="tx1"/>
                  </a:solidFill>
                </a:rPr>
                <a:t> System</a:t>
              </a:r>
            </a:p>
          </p:txBody>
        </p:sp>
        <p:sp>
          <p:nvSpPr>
            <p:cNvPr id="57" name="Rectangle: Rounded Corners 56"/>
            <p:cNvSpPr>
              <a:spLocks/>
            </p:cNvSpPr>
            <p:nvPr/>
          </p:nvSpPr>
          <p:spPr>
            <a:xfrm>
              <a:off x="213983" y="4587004"/>
              <a:ext cx="1036666" cy="459027"/>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External Systems</a:t>
              </a:r>
            </a:p>
          </p:txBody>
        </p:sp>
        <p:sp>
          <p:nvSpPr>
            <p:cNvPr id="58" name="Rectangle: Rounded Corners 57"/>
            <p:cNvSpPr>
              <a:spLocks/>
            </p:cNvSpPr>
            <p:nvPr/>
          </p:nvSpPr>
          <p:spPr>
            <a:xfrm>
              <a:off x="1772021" y="4586791"/>
              <a:ext cx="1036666" cy="459027"/>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Adjacent</a:t>
              </a:r>
            </a:p>
            <a:p>
              <a:pPr algn="ctr"/>
              <a:r>
                <a:rPr lang="en-US" sz="1050" b="1" i="1" dirty="0">
                  <a:solidFill>
                    <a:schemeClr val="tx1"/>
                  </a:solidFill>
                </a:rPr>
                <a:t>Tools</a:t>
              </a:r>
            </a:p>
          </p:txBody>
        </p:sp>
        <p:sp>
          <p:nvSpPr>
            <p:cNvPr id="59" name="Rectangle: Rounded Corners 58"/>
            <p:cNvSpPr>
              <a:spLocks/>
            </p:cNvSpPr>
            <p:nvPr/>
          </p:nvSpPr>
          <p:spPr>
            <a:xfrm>
              <a:off x="3328703" y="4587004"/>
              <a:ext cx="1036666" cy="459027"/>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Ethereum Blockchain</a:t>
              </a:r>
            </a:p>
          </p:txBody>
        </p:sp>
        <p:cxnSp>
          <p:nvCxnSpPr>
            <p:cNvPr id="43" name="Straight Arrow Connector 42"/>
            <p:cNvCxnSpPr/>
            <p:nvPr/>
          </p:nvCxnSpPr>
          <p:spPr>
            <a:xfrm>
              <a:off x="724672"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44" name="Oval 43"/>
            <p:cNvSpPr>
              <a:spLocks noChangeAspect="1"/>
            </p:cNvSpPr>
            <p:nvPr/>
          </p:nvSpPr>
          <p:spPr>
            <a:xfrm>
              <a:off x="575461" y="301044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5</a:t>
              </a:r>
              <a:endParaRPr lang="en-US" sz="1100" b="1" dirty="0">
                <a:solidFill>
                  <a:schemeClr val="bg1"/>
                </a:solidFill>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34837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870F12-AF77-40D7-968C-466FE171C11D}"/>
              </a:ext>
            </a:extLst>
          </p:cNvPr>
          <p:cNvSpPr>
            <a:spLocks noGrp="1"/>
          </p:cNvSpPr>
          <p:nvPr>
            <p:ph type="title"/>
          </p:nvPr>
        </p:nvSpPr>
        <p:spPr/>
        <p:txBody>
          <a:bodyPr/>
          <a:lstStyle/>
          <a:p>
            <a:r>
              <a:rPr lang="en-US" dirty="0"/>
              <a:t>What is blockchain?  (Wikipedia)</a:t>
            </a:r>
          </a:p>
        </p:txBody>
      </p:sp>
      <p:sp>
        <p:nvSpPr>
          <p:cNvPr id="3" name="Content Placeholder 2">
            <a:extLst>
              <a:ext uri="{FF2B5EF4-FFF2-40B4-BE49-F238E27FC236}">
                <a16:creationId xmlns:a16="http://schemas.microsoft.com/office/drawing/2014/main" id="{0A9796AA-50B3-45F5-A2E8-BC66EC34705B}"/>
              </a:ext>
            </a:extLst>
          </p:cNvPr>
          <p:cNvSpPr>
            <a:spLocks noGrp="1"/>
          </p:cNvSpPr>
          <p:nvPr>
            <p:ph idx="1"/>
          </p:nvPr>
        </p:nvSpPr>
        <p:spPr>
          <a:xfrm>
            <a:off x="235491" y="651070"/>
            <a:ext cx="8576831" cy="4492430"/>
          </a:xfrm>
        </p:spPr>
        <p:txBody>
          <a:bodyPr>
            <a:normAutofit fontScale="92500" lnSpcReduction="10000"/>
          </a:bodyPr>
          <a:lstStyle/>
          <a:p>
            <a:r>
              <a:rPr lang="en-US" dirty="0"/>
              <a:t>A continuously growing list of records, called blocks, which are linked and secured using cryptography.</a:t>
            </a:r>
          </a:p>
          <a:p>
            <a:r>
              <a:rPr lang="en-US" dirty="0"/>
              <a:t>Each block contains typically a hash pointer as a link to a previous block, a timestamp and transaction data.</a:t>
            </a:r>
          </a:p>
          <a:p>
            <a:r>
              <a:rPr lang="en-US" dirty="0"/>
              <a:t>By design, blockchains are inherently resistant to modification of the data. </a:t>
            </a:r>
          </a:p>
          <a:p>
            <a:r>
              <a:rPr lang="en-US" dirty="0"/>
              <a:t>Functionally, a blockchain can serve as "an open, distributed ledger that can record transactions between two parties efficiently and in a verifiable and permanent way.“</a:t>
            </a:r>
          </a:p>
          <a:p>
            <a:r>
              <a:rPr lang="en-US" dirty="0"/>
              <a:t>For use as a distributed ledger a blockchain is typically managed by a peer-to-peer network collectively adhering to a protocol for validating new blocks.</a:t>
            </a:r>
          </a:p>
          <a:p>
            <a:r>
              <a:rPr lang="en-US" dirty="0"/>
              <a:t>Once recorded, the data in any given block cannot be altered retroactively without the alteration of all subsequent blocks and a collusion of the network majority.</a:t>
            </a:r>
          </a:p>
          <a:p>
            <a:endParaRPr lang="en-US" dirty="0"/>
          </a:p>
        </p:txBody>
      </p:sp>
    </p:spTree>
    <p:extLst>
      <p:ext uri="{BB962C8B-B14F-4D97-AF65-F5344CB8AC3E}">
        <p14:creationId xmlns:p14="http://schemas.microsoft.com/office/powerpoint/2010/main" val="282109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Reporting SLA violations</a:t>
            </a:r>
          </a:p>
        </p:txBody>
      </p:sp>
      <p:sp>
        <p:nvSpPr>
          <p:cNvPr id="6" name="Content Placeholder 2"/>
          <p:cNvSpPr>
            <a:spLocks noGrp="1"/>
          </p:cNvSpPr>
          <p:nvPr>
            <p:ph idx="1"/>
          </p:nvPr>
        </p:nvSpPr>
        <p:spPr>
          <a:xfrm>
            <a:off x="4624843" y="464849"/>
            <a:ext cx="4542020" cy="4670582"/>
          </a:xfrm>
        </p:spPr>
        <p:txBody>
          <a:bodyPr>
            <a:noAutofit/>
          </a:bodyPr>
          <a:lstStyle/>
          <a:p>
            <a:pPr>
              <a:spcBef>
                <a:spcPts val="0"/>
              </a:spcBef>
              <a:spcAft>
                <a:spcPts val="600"/>
              </a:spcAft>
              <a:buClrTx/>
              <a:buFont typeface="+mj-lt"/>
              <a:buAutoNum type="arabicPeriod" startAt="8"/>
            </a:pPr>
            <a:r>
              <a:rPr lang="en-US" sz="1100" dirty="0">
                <a:solidFill>
                  <a:srgbClr val="FF0000"/>
                </a:solidFill>
              </a:rPr>
              <a:t>The smart oracle reports violations to the SLA management system using the TM Forum SLA Management API.</a:t>
            </a:r>
          </a:p>
          <a:p>
            <a:pPr marL="0" indent="0" algn="ctr">
              <a:spcBef>
                <a:spcPts val="0"/>
              </a:spcBef>
              <a:spcAft>
                <a:spcPts val="600"/>
              </a:spcAft>
              <a:buClrTx/>
              <a:buNone/>
            </a:pPr>
            <a:r>
              <a:rPr lang="en-US" sz="1100" dirty="0">
                <a:solidFill>
                  <a:schemeClr val="tx1"/>
                </a:solidFill>
              </a:rPr>
              <a:t>Notes:</a:t>
            </a:r>
          </a:p>
          <a:p>
            <a:pPr>
              <a:spcBef>
                <a:spcPts val="0"/>
              </a:spcBef>
              <a:spcAft>
                <a:spcPts val="600"/>
              </a:spcAft>
              <a:buClrTx/>
            </a:pPr>
            <a:r>
              <a:rPr lang="en-US" sz="1100" dirty="0">
                <a:solidFill>
                  <a:schemeClr val="tx1"/>
                </a:solidFill>
              </a:rPr>
              <a:t>Again the smart oracle is bridging an information gap between systems.  As mentioned earlier, a real-world scenario might require recording violation data in the blockchain itself as well as in the SLA management system(s).  However, storing that data in the public Ethereum chain would involve additional cost and latency.  For those reasons and others, it might be preferable to use a private blockchain for that purpose, which would also allow the use of a different (non-Ethereum) blockchain if desired.</a:t>
            </a:r>
          </a:p>
          <a:p>
            <a:pPr>
              <a:spcBef>
                <a:spcPts val="0"/>
              </a:spcBef>
              <a:spcAft>
                <a:spcPts val="600"/>
              </a:spcAft>
              <a:buClrTx/>
            </a:pPr>
            <a:r>
              <a:rPr lang="en-US" sz="1100" dirty="0">
                <a:solidFill>
                  <a:schemeClr val="tx1"/>
                </a:solidFill>
              </a:rPr>
              <a:t>The strategy and tradeoffs related to the quantity and frequency of data collection, and the resulting maximum frequency with which violations can be reported, are affected by multiple factors, several of which were illustrated in previous steps.  Notable in this step, which along with steps 6 and 7 represent the long-term operation of the smart contract, is the overlapping yet complementary scope and functionality of the smart contract and the SLA management system.</a:t>
            </a:r>
          </a:p>
          <a:p>
            <a:pPr>
              <a:spcBef>
                <a:spcPts val="0"/>
              </a:spcBef>
              <a:spcAft>
                <a:spcPts val="600"/>
              </a:spcAft>
              <a:buClrTx/>
            </a:pPr>
            <a:r>
              <a:rPr lang="en-US" sz="1100" dirty="0">
                <a:solidFill>
                  <a:schemeClr val="tx1"/>
                </a:solidFill>
              </a:rPr>
              <a:t>An area for future investigation might be the use of a blockchain as the storage medium for the SLA management system, without necessarily requiring any change to the API itself.  That approach might obviate the need for storage in the public blockchain, while retaining its advantages.</a:t>
            </a:r>
          </a:p>
        </p:txBody>
      </p:sp>
      <p:grpSp>
        <p:nvGrpSpPr>
          <p:cNvPr id="3" name="Group 2"/>
          <p:cNvGrpSpPr/>
          <p:nvPr/>
        </p:nvGrpSpPr>
        <p:grpSpPr>
          <a:xfrm>
            <a:off x="-392" y="586909"/>
            <a:ext cx="4602372" cy="4548522"/>
            <a:chOff x="-392" y="586909"/>
            <a:chExt cx="4602372" cy="4548522"/>
          </a:xfrm>
        </p:grpSpPr>
        <p:sp>
          <p:nvSpPr>
            <p:cNvPr id="98" name="Rectangle 97"/>
            <p:cNvSpPr>
              <a:spLocks/>
            </p:cNvSpPr>
            <p:nvPr/>
          </p:nvSpPr>
          <p:spPr>
            <a:xfrm>
              <a:off x="-392" y="4466525"/>
              <a:ext cx="4602372" cy="668906"/>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285750" indent="-285750" algn="ctr">
                <a:buFont typeface="Wingdings" panose="05000000000000000000" pitchFamily="2" charset="2"/>
                <a:buChar char="§"/>
              </a:pPr>
              <a:endParaRPr lang="en-US" sz="1600" b="1" dirty="0" err="1">
                <a:effectLst>
                  <a:outerShdw blurRad="38100" dist="38100" dir="2700000" algn="tl">
                    <a:srgbClr val="000000">
                      <a:alpha val="43137"/>
                    </a:srgbClr>
                  </a:outerShdw>
                </a:effectLst>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cxnSp>
          <p:nvCxnSpPr>
            <p:cNvPr id="42" name="Straight Arrow Connector 41"/>
            <p:cNvCxnSpPr>
              <a:stCxn id="33" idx="0"/>
              <a:endCxn id="9" idx="2"/>
            </p:cNvCxnSpPr>
            <p:nvPr/>
          </p:nvCxnSpPr>
          <p:spPr>
            <a:xfrm flipH="1" flipV="1">
              <a:off x="2288998" y="2846249"/>
              <a:ext cx="1356" cy="63939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Rectangle: Rounded Corners 8"/>
            <p:cNvSpPr>
              <a:spLocks/>
            </p:cNvSpPr>
            <p:nvPr/>
          </p:nvSpPr>
          <p:spPr>
            <a:xfrm>
              <a:off x="1770665"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a:t>
              </a:r>
            </a:p>
          </p:txBody>
        </p:sp>
        <p:sp>
          <p:nvSpPr>
            <p:cNvPr id="11" name="Rectangle: Rounded Corners 10"/>
            <p:cNvSpPr>
              <a:spLocks/>
            </p:cNvSpPr>
            <p:nvPr/>
          </p:nvSpPr>
          <p:spPr>
            <a:xfrm>
              <a:off x="212628" y="586909"/>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Trusted Source of Data</a:t>
              </a:r>
            </a:p>
          </p:txBody>
        </p:sp>
        <p:sp>
          <p:nvSpPr>
            <p:cNvPr id="12" name="Rectangle: Rounded Corners 11"/>
            <p:cNvSpPr>
              <a:spLocks/>
            </p:cNvSpPr>
            <p:nvPr/>
          </p:nvSpPr>
          <p:spPr>
            <a:xfrm>
              <a:off x="3328703"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Escrow</a:t>
              </a:r>
            </a:p>
          </p:txBody>
        </p:sp>
        <p:sp>
          <p:nvSpPr>
            <p:cNvPr id="13" name="Rectangle: Rounded Corners 12"/>
            <p:cNvSpPr>
              <a:spLocks/>
            </p:cNvSpPr>
            <p:nvPr/>
          </p:nvSpPr>
          <p:spPr>
            <a:xfrm>
              <a:off x="3328703" y="586909"/>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A Ethereum Account</a:t>
              </a:r>
            </a:p>
          </p:txBody>
        </p:sp>
        <p:sp>
          <p:nvSpPr>
            <p:cNvPr id="14" name="Rectangle: Rounded Corners 13"/>
            <p:cNvSpPr>
              <a:spLocks/>
            </p:cNvSpPr>
            <p:nvPr/>
          </p:nvSpPr>
          <p:spPr>
            <a:xfrm>
              <a:off x="3328703" y="3485647"/>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B  Ethereum Account</a:t>
              </a:r>
            </a:p>
          </p:txBody>
        </p:sp>
        <p:sp>
          <p:nvSpPr>
            <p:cNvPr id="15" name="Rectangle: Rounded Corners 14"/>
            <p:cNvSpPr>
              <a:spLocks/>
            </p:cNvSpPr>
            <p:nvPr/>
          </p:nvSpPr>
          <p:spPr>
            <a:xfrm>
              <a:off x="212628" y="2016916"/>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Oracle</a:t>
              </a:r>
            </a:p>
          </p:txBody>
        </p:sp>
        <p:cxnSp>
          <p:nvCxnSpPr>
            <p:cNvPr id="16" name="Straight Arrow Connector 15"/>
            <p:cNvCxnSpPr>
              <a:stCxn id="11" idx="2"/>
              <a:endCxn id="15" idx="0"/>
            </p:cNvCxnSpPr>
            <p:nvPr/>
          </p:nvCxnSpPr>
          <p:spPr>
            <a:xfrm>
              <a:off x="730961"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p:cNvCxnSpPr/>
            <p:nvPr/>
          </p:nvCxnSpPr>
          <p:spPr>
            <a:xfrm>
              <a:off x="1249294" y="2431582"/>
              <a:ext cx="521371"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p:cNvCxnSpPr/>
            <p:nvPr/>
          </p:nvCxnSpPr>
          <p:spPr>
            <a:xfrm flipH="1">
              <a:off x="2807332" y="2431582"/>
              <a:ext cx="521371"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13" idx="2"/>
              <a:endCxn id="12" idx="0"/>
            </p:cNvCxnSpPr>
            <p:nvPr/>
          </p:nvCxnSpPr>
          <p:spPr>
            <a:xfrm>
              <a:off x="3847036"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a:stCxn id="14" idx="0"/>
              <a:endCxn id="12" idx="2"/>
            </p:cNvCxnSpPr>
            <p:nvPr/>
          </p:nvCxnSpPr>
          <p:spPr>
            <a:xfrm flipV="1">
              <a:off x="3847036"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p:cNvCxnSpPr/>
            <p:nvPr/>
          </p:nvCxnSpPr>
          <p:spPr>
            <a:xfrm flipV="1">
              <a:off x="2757268" y="1369895"/>
              <a:ext cx="631143" cy="705086"/>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p:cNvCxnSpPr/>
            <p:nvPr/>
          </p:nvCxnSpPr>
          <p:spPr>
            <a:xfrm>
              <a:off x="2751182" y="2808016"/>
              <a:ext cx="637229" cy="69860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Oval 23"/>
            <p:cNvSpPr>
              <a:spLocks noChangeAspect="1"/>
            </p:cNvSpPr>
            <p:nvPr/>
          </p:nvSpPr>
          <p:spPr>
            <a:xfrm>
              <a:off x="1316350" y="2276082"/>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6</a:t>
              </a:r>
              <a:endParaRPr lang="en-US" sz="1100" b="1" dirty="0">
                <a:solidFill>
                  <a:schemeClr val="bg1"/>
                </a:solidFill>
                <a:effectLst>
                  <a:outerShdw blurRad="38100" dist="38100" dir="2700000" algn="tl">
                    <a:srgbClr val="000000">
                      <a:alpha val="43137"/>
                    </a:srgbClr>
                  </a:outerShdw>
                </a:effectLst>
              </a:endParaRPr>
            </a:p>
          </p:txBody>
        </p:sp>
        <p:sp>
          <p:nvSpPr>
            <p:cNvPr id="25" name="Oval 24"/>
            <p:cNvSpPr>
              <a:spLocks noChangeAspect="1"/>
            </p:cNvSpPr>
            <p:nvPr/>
          </p:nvSpPr>
          <p:spPr>
            <a:xfrm>
              <a:off x="2134854" y="301044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2</a:t>
              </a:r>
              <a:endParaRPr lang="en-US" sz="1100" b="1" dirty="0">
                <a:solidFill>
                  <a:schemeClr val="bg1"/>
                </a:solidFill>
                <a:effectLst>
                  <a:outerShdw blurRad="38100" dist="38100" dir="2700000" algn="tl">
                    <a:srgbClr val="000000">
                      <a:alpha val="43137"/>
                    </a:srgbClr>
                  </a:outerShdw>
                </a:effectLst>
              </a:endParaRPr>
            </a:p>
          </p:txBody>
        </p:sp>
        <p:sp>
          <p:nvSpPr>
            <p:cNvPr id="26" name="Oval 25"/>
            <p:cNvSpPr>
              <a:spLocks noChangeAspect="1"/>
            </p:cNvSpPr>
            <p:nvPr/>
          </p:nvSpPr>
          <p:spPr>
            <a:xfrm>
              <a:off x="575461" y="1515194"/>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3</a:t>
              </a:r>
              <a:endParaRPr lang="en-US" sz="1100" b="1" dirty="0">
                <a:solidFill>
                  <a:schemeClr val="bg1"/>
                </a:solidFill>
                <a:effectLst>
                  <a:outerShdw blurRad="38100" dist="38100" dir="2700000" algn="tl">
                    <a:srgbClr val="000000">
                      <a:alpha val="43137"/>
                    </a:srgbClr>
                  </a:outerShdw>
                </a:effectLst>
              </a:endParaRPr>
            </a:p>
          </p:txBody>
        </p:sp>
        <p:sp>
          <p:nvSpPr>
            <p:cNvPr id="27" name="Oval 26"/>
            <p:cNvSpPr>
              <a:spLocks noChangeAspect="1"/>
            </p:cNvSpPr>
            <p:nvPr/>
          </p:nvSpPr>
          <p:spPr>
            <a:xfrm>
              <a:off x="3689254" y="152067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28" name="Oval 27"/>
            <p:cNvSpPr>
              <a:spLocks noChangeAspect="1"/>
            </p:cNvSpPr>
            <p:nvPr/>
          </p:nvSpPr>
          <p:spPr>
            <a:xfrm>
              <a:off x="3686709" y="3023101"/>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29" name="Oval 28"/>
            <p:cNvSpPr>
              <a:spLocks noChangeAspect="1"/>
            </p:cNvSpPr>
            <p:nvPr/>
          </p:nvSpPr>
          <p:spPr>
            <a:xfrm>
              <a:off x="2942242" y="3023101"/>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7</a:t>
              </a:r>
              <a:endParaRPr lang="en-US" sz="1100" b="1" dirty="0">
                <a:solidFill>
                  <a:schemeClr val="bg1"/>
                </a:solidFill>
                <a:effectLst>
                  <a:outerShdw blurRad="38100" dist="38100" dir="2700000" algn="tl">
                    <a:srgbClr val="000000">
                      <a:alpha val="43137"/>
                    </a:srgbClr>
                  </a:outerShdw>
                </a:effectLst>
              </a:endParaRPr>
            </a:p>
          </p:txBody>
        </p:sp>
        <p:sp>
          <p:nvSpPr>
            <p:cNvPr id="30" name="Oval 29"/>
            <p:cNvSpPr>
              <a:spLocks noChangeAspect="1"/>
            </p:cNvSpPr>
            <p:nvPr/>
          </p:nvSpPr>
          <p:spPr>
            <a:xfrm>
              <a:off x="2942242" y="152067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bg1"/>
                  </a:solidFill>
                  <a:effectLst>
                    <a:outerShdw blurRad="38100" dist="38100" dir="2700000" algn="tl">
                      <a:srgbClr val="000000">
                        <a:alpha val="43137"/>
                      </a:srgbClr>
                    </a:outerShdw>
                  </a:effectLst>
                </a:rPr>
                <a:t>7</a:t>
              </a:r>
            </a:p>
          </p:txBody>
        </p:sp>
        <p:sp>
          <p:nvSpPr>
            <p:cNvPr id="31" name="Oval 30"/>
            <p:cNvSpPr>
              <a:spLocks noChangeAspect="1"/>
            </p:cNvSpPr>
            <p:nvPr/>
          </p:nvSpPr>
          <p:spPr>
            <a:xfrm>
              <a:off x="2942242" y="2272780"/>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7</a:t>
              </a:r>
              <a:endParaRPr lang="en-US" sz="1100" b="1" dirty="0">
                <a:solidFill>
                  <a:schemeClr val="bg1"/>
                </a:solidFill>
                <a:effectLst>
                  <a:outerShdw blurRad="38100" dist="38100" dir="2700000" algn="tl">
                    <a:srgbClr val="000000">
                      <a:alpha val="43137"/>
                    </a:srgbClr>
                  </a:outerShdw>
                </a:effectLst>
              </a:endParaRPr>
            </a:p>
          </p:txBody>
        </p:sp>
        <p:sp>
          <p:nvSpPr>
            <p:cNvPr id="32" name="Rectangle: Rounded Corners 31"/>
            <p:cNvSpPr>
              <a:spLocks/>
            </p:cNvSpPr>
            <p:nvPr/>
          </p:nvSpPr>
          <p:spPr>
            <a:xfrm>
              <a:off x="1761142" y="592109"/>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Comp Law Tool</a:t>
              </a:r>
            </a:p>
          </p:txBody>
        </p:sp>
        <p:sp>
          <p:nvSpPr>
            <p:cNvPr id="33" name="Rectangle: Rounded Corners 32"/>
            <p:cNvSpPr>
              <a:spLocks/>
            </p:cNvSpPr>
            <p:nvPr/>
          </p:nvSpPr>
          <p:spPr>
            <a:xfrm>
              <a:off x="1772021" y="3485646"/>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 Template</a:t>
              </a:r>
            </a:p>
          </p:txBody>
        </p:sp>
        <p:cxnSp>
          <p:nvCxnSpPr>
            <p:cNvPr id="38" name="Straight Arrow Connector 37"/>
            <p:cNvCxnSpPr>
              <a:stCxn id="9" idx="0"/>
              <a:endCxn id="32" idx="2"/>
            </p:cNvCxnSpPr>
            <p:nvPr/>
          </p:nvCxnSpPr>
          <p:spPr>
            <a:xfrm flipH="1" flipV="1">
              <a:off x="2279475" y="1421442"/>
              <a:ext cx="9523" cy="595474"/>
            </a:xfrm>
            <a:prstGeom prst="straightConnector1">
              <a:avLst/>
            </a:prstGeom>
            <a:ln w="28575">
              <a:solidFill>
                <a:schemeClr val="tx1"/>
              </a:solidFill>
              <a:headEnd type="triangle" w="med" len="med"/>
              <a:tailEnd type="none" w="med" len="med"/>
            </a:ln>
          </p:spPr>
          <p:style>
            <a:lnRef idx="1">
              <a:schemeClr val="dk1"/>
            </a:lnRef>
            <a:fillRef idx="0">
              <a:schemeClr val="dk1"/>
            </a:fillRef>
            <a:effectRef idx="0">
              <a:schemeClr val="dk1"/>
            </a:effectRef>
            <a:fontRef idx="minor">
              <a:schemeClr val="tx1"/>
            </a:fontRef>
          </p:style>
        </p:cxnSp>
        <p:sp>
          <p:nvSpPr>
            <p:cNvPr id="41" name="Oval 40"/>
            <p:cNvSpPr>
              <a:spLocks noChangeAspect="1"/>
            </p:cNvSpPr>
            <p:nvPr/>
          </p:nvSpPr>
          <p:spPr>
            <a:xfrm>
              <a:off x="2120368" y="152510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1</a:t>
              </a:r>
              <a:endParaRPr lang="en-US" sz="1100" b="1" dirty="0">
                <a:solidFill>
                  <a:schemeClr val="bg1"/>
                </a:solidFill>
                <a:effectLst>
                  <a:outerShdw blurRad="38100" dist="38100" dir="2700000" algn="tl">
                    <a:srgbClr val="000000">
                      <a:alpha val="43137"/>
                    </a:srgbClr>
                  </a:outerShdw>
                </a:effectLst>
              </a:endParaRPr>
            </a:p>
          </p:txBody>
        </p:sp>
        <p:sp>
          <p:nvSpPr>
            <p:cNvPr id="10" name="Rectangle: Rounded Corners 9"/>
            <p:cNvSpPr>
              <a:spLocks/>
            </p:cNvSpPr>
            <p:nvPr/>
          </p:nvSpPr>
          <p:spPr>
            <a:xfrm>
              <a:off x="213983" y="3485647"/>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SLA </a:t>
              </a:r>
              <a:r>
                <a:rPr lang="en-US" sz="1100" b="1" dirty="0" err="1">
                  <a:solidFill>
                    <a:schemeClr val="tx1"/>
                  </a:solidFill>
                </a:rPr>
                <a:t>Mgmt</a:t>
              </a:r>
              <a:r>
                <a:rPr lang="en-US" sz="1100" b="1" dirty="0">
                  <a:solidFill>
                    <a:schemeClr val="tx1"/>
                  </a:solidFill>
                </a:rPr>
                <a:t> System</a:t>
              </a:r>
            </a:p>
          </p:txBody>
        </p:sp>
        <p:cxnSp>
          <p:nvCxnSpPr>
            <p:cNvPr id="21" name="Straight Arrow Connector 20"/>
            <p:cNvCxnSpPr/>
            <p:nvPr/>
          </p:nvCxnSpPr>
          <p:spPr>
            <a:xfrm>
              <a:off x="563686"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46" name="Oval 45"/>
            <p:cNvSpPr>
              <a:spLocks noChangeAspect="1"/>
            </p:cNvSpPr>
            <p:nvPr/>
          </p:nvSpPr>
          <p:spPr>
            <a:xfrm>
              <a:off x="414475" y="301044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5</a:t>
              </a:r>
              <a:endParaRPr lang="en-US" sz="1100" b="1" dirty="0">
                <a:solidFill>
                  <a:schemeClr val="bg1"/>
                </a:solidFill>
                <a:effectLst>
                  <a:outerShdw blurRad="38100" dist="38100" dir="2700000" algn="tl">
                    <a:srgbClr val="000000">
                      <a:alpha val="43137"/>
                    </a:srgbClr>
                  </a:outerShdw>
                </a:effectLst>
              </a:endParaRPr>
            </a:p>
          </p:txBody>
        </p:sp>
        <p:cxnSp>
          <p:nvCxnSpPr>
            <p:cNvPr id="54" name="Straight Arrow Connector 53"/>
            <p:cNvCxnSpPr/>
            <p:nvPr/>
          </p:nvCxnSpPr>
          <p:spPr>
            <a:xfrm>
              <a:off x="955599" y="2853872"/>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55" name="Oval 54"/>
            <p:cNvSpPr>
              <a:spLocks noChangeAspect="1"/>
            </p:cNvSpPr>
            <p:nvPr/>
          </p:nvSpPr>
          <p:spPr>
            <a:xfrm>
              <a:off x="806388" y="3018071"/>
              <a:ext cx="311000" cy="311000"/>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8</a:t>
              </a:r>
              <a:endParaRPr lang="en-US" sz="1100" b="1" dirty="0">
                <a:solidFill>
                  <a:schemeClr val="bg1"/>
                </a:solidFill>
                <a:effectLst>
                  <a:outerShdw blurRad="38100" dist="38100" dir="2700000" algn="tl">
                    <a:srgbClr val="000000">
                      <a:alpha val="43137"/>
                    </a:srgbClr>
                  </a:outerShdw>
                </a:effectLst>
              </a:endParaRPr>
            </a:p>
          </p:txBody>
        </p:sp>
        <p:sp>
          <p:nvSpPr>
            <p:cNvPr id="57" name="Rectangle: Rounded Corners 56"/>
            <p:cNvSpPr>
              <a:spLocks/>
            </p:cNvSpPr>
            <p:nvPr/>
          </p:nvSpPr>
          <p:spPr>
            <a:xfrm>
              <a:off x="213983" y="4587004"/>
              <a:ext cx="1036666" cy="459027"/>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External Systems</a:t>
              </a:r>
            </a:p>
          </p:txBody>
        </p:sp>
        <p:sp>
          <p:nvSpPr>
            <p:cNvPr id="58" name="Rectangle: Rounded Corners 57"/>
            <p:cNvSpPr>
              <a:spLocks/>
            </p:cNvSpPr>
            <p:nvPr/>
          </p:nvSpPr>
          <p:spPr>
            <a:xfrm>
              <a:off x="1772021" y="4586791"/>
              <a:ext cx="1036666" cy="459027"/>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Adjacent</a:t>
              </a:r>
            </a:p>
            <a:p>
              <a:pPr algn="ctr"/>
              <a:r>
                <a:rPr lang="en-US" sz="1050" b="1" i="1" dirty="0">
                  <a:solidFill>
                    <a:schemeClr val="tx1"/>
                  </a:solidFill>
                </a:rPr>
                <a:t>Tools</a:t>
              </a:r>
            </a:p>
          </p:txBody>
        </p:sp>
        <p:sp>
          <p:nvSpPr>
            <p:cNvPr id="59" name="Rectangle: Rounded Corners 58"/>
            <p:cNvSpPr>
              <a:spLocks/>
            </p:cNvSpPr>
            <p:nvPr/>
          </p:nvSpPr>
          <p:spPr>
            <a:xfrm>
              <a:off x="3328703" y="4587004"/>
              <a:ext cx="1036666" cy="459027"/>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Ethereum Blockchain</a:t>
              </a:r>
            </a:p>
          </p:txBody>
        </p:sp>
      </p:grpSp>
    </p:spTree>
    <p:extLst>
      <p:ext uri="{BB962C8B-B14F-4D97-AF65-F5344CB8AC3E}">
        <p14:creationId xmlns:p14="http://schemas.microsoft.com/office/powerpoint/2010/main" val="3957020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Narrative summary</a:t>
            </a:r>
          </a:p>
        </p:txBody>
      </p:sp>
      <p:sp>
        <p:nvSpPr>
          <p:cNvPr id="6" name="Content Placeholder 2"/>
          <p:cNvSpPr>
            <a:spLocks noGrp="1"/>
          </p:cNvSpPr>
          <p:nvPr>
            <p:ph idx="1"/>
          </p:nvPr>
        </p:nvSpPr>
        <p:spPr>
          <a:xfrm>
            <a:off x="4624843" y="464849"/>
            <a:ext cx="4542020" cy="4310900"/>
          </a:xfrm>
        </p:spPr>
        <p:txBody>
          <a:bodyPr>
            <a:noAutofit/>
          </a:bodyPr>
          <a:lstStyle/>
          <a:p>
            <a:pPr>
              <a:spcBef>
                <a:spcPts val="0"/>
              </a:spcBef>
              <a:spcAft>
                <a:spcPts val="600"/>
              </a:spcAft>
              <a:buClrTx/>
              <a:buFont typeface="+mj-lt"/>
              <a:buAutoNum type="arabicPeriod"/>
            </a:pPr>
            <a:r>
              <a:rPr lang="en-US" sz="1100" dirty="0">
                <a:solidFill>
                  <a:schemeClr val="tx1"/>
                </a:solidFill>
              </a:rPr>
              <a:t>Legal staff use a template to create a contract representing a service level agreement (SLA), validate the contract using a computational law tool, and distribute it for electronic signature.</a:t>
            </a:r>
          </a:p>
          <a:p>
            <a:pPr>
              <a:spcBef>
                <a:spcPts val="0"/>
              </a:spcBef>
              <a:spcAft>
                <a:spcPts val="600"/>
              </a:spcAft>
              <a:buClrTx/>
              <a:buFont typeface="+mj-lt"/>
              <a:buAutoNum type="arabicPeriod"/>
            </a:pPr>
            <a:r>
              <a:rPr lang="en-US" sz="1100" dirty="0">
                <a:solidFill>
                  <a:schemeClr val="tx1"/>
                </a:solidFill>
              </a:rPr>
              <a:t>Technical staff use the validated electronic contract and a smart contract template to create a smart contract that will manage the execution of the previously defined SLA.</a:t>
            </a:r>
          </a:p>
          <a:p>
            <a:pPr>
              <a:spcBef>
                <a:spcPts val="0"/>
              </a:spcBef>
              <a:spcAft>
                <a:spcPts val="600"/>
              </a:spcAft>
              <a:buClrTx/>
              <a:buFont typeface="+mj-lt"/>
              <a:buAutoNum type="arabicPeriod"/>
            </a:pPr>
            <a:r>
              <a:rPr lang="en-US" sz="1100" dirty="0">
                <a:solidFill>
                  <a:schemeClr val="tx1"/>
                </a:solidFill>
              </a:rPr>
              <a:t>The SLA covers the availability of a Web site as reported by a smart oracle.  Pingdom, a widely trusted company for this purpose, monitors the Web site.  The smart oracle uses the Pingdom API as a trusted source of data.</a:t>
            </a:r>
          </a:p>
          <a:p>
            <a:pPr>
              <a:spcBef>
                <a:spcPts val="0"/>
              </a:spcBef>
              <a:spcAft>
                <a:spcPts val="600"/>
              </a:spcAft>
              <a:buClrTx/>
              <a:buFont typeface="+mj-lt"/>
              <a:buAutoNum type="arabicPeriod"/>
            </a:pPr>
            <a:r>
              <a:rPr lang="en-US" sz="1100" dirty="0">
                <a:solidFill>
                  <a:schemeClr val="tx1"/>
                </a:solidFill>
              </a:rPr>
              <a:t>The two parties to the SLA each place in escrow an amount of ether sufficient for worst-case fulfillment of their contractual obligation.  They then initiate the smart oracle and smart contract.</a:t>
            </a:r>
          </a:p>
          <a:p>
            <a:pPr>
              <a:spcBef>
                <a:spcPts val="0"/>
              </a:spcBef>
              <a:spcAft>
                <a:spcPts val="600"/>
              </a:spcAft>
              <a:buClrTx/>
              <a:buFont typeface="+mj-lt"/>
              <a:buAutoNum type="arabicPeriod"/>
            </a:pPr>
            <a:r>
              <a:rPr lang="en-US" sz="1100" dirty="0">
                <a:solidFill>
                  <a:schemeClr val="tx1"/>
                </a:solidFill>
              </a:rPr>
              <a:t>The smart oracle reports the smart contract initiation to the SLA management system using the TM Forum SLA Management API.</a:t>
            </a:r>
          </a:p>
          <a:p>
            <a:pPr>
              <a:spcBef>
                <a:spcPts val="0"/>
              </a:spcBef>
              <a:spcAft>
                <a:spcPts val="600"/>
              </a:spcAft>
              <a:buClrTx/>
              <a:buFont typeface="+mj-lt"/>
              <a:buAutoNum type="arabicPeriod"/>
            </a:pPr>
            <a:r>
              <a:rPr lang="en-US" sz="1100" dirty="0">
                <a:solidFill>
                  <a:schemeClr val="tx1"/>
                </a:solidFill>
              </a:rPr>
              <a:t>The smart oracle sends the smart contract a message at previously agreed intervals.  The message contains the current up/down state of the Web site.</a:t>
            </a:r>
          </a:p>
          <a:p>
            <a:pPr>
              <a:spcBef>
                <a:spcPts val="0"/>
              </a:spcBef>
              <a:spcAft>
                <a:spcPts val="600"/>
              </a:spcAft>
              <a:buClrTx/>
              <a:buFont typeface="+mj-lt"/>
              <a:buAutoNum type="arabicPeriod"/>
            </a:pPr>
            <a:r>
              <a:rPr lang="en-US" sz="1100" dirty="0">
                <a:solidFill>
                  <a:schemeClr val="tx1"/>
                </a:solidFill>
              </a:rPr>
              <a:t>The smart contract makes incremental micropayments from the escrow to one of the parties at each predefined interval, based on the reported state of the Web site.</a:t>
            </a:r>
          </a:p>
          <a:p>
            <a:pPr>
              <a:spcBef>
                <a:spcPts val="0"/>
              </a:spcBef>
              <a:spcAft>
                <a:spcPts val="600"/>
              </a:spcAft>
              <a:buClrTx/>
              <a:buFont typeface="+mj-lt"/>
              <a:buAutoNum type="arabicPeriod"/>
            </a:pPr>
            <a:r>
              <a:rPr lang="en-US" sz="1100" dirty="0">
                <a:solidFill>
                  <a:schemeClr val="tx1"/>
                </a:solidFill>
              </a:rPr>
              <a:t>The smart oracle reports violations to the SLA management system using the TM Forum SLA Management API.</a:t>
            </a:r>
          </a:p>
        </p:txBody>
      </p:sp>
      <p:grpSp>
        <p:nvGrpSpPr>
          <p:cNvPr id="3" name="Group 2"/>
          <p:cNvGrpSpPr/>
          <p:nvPr/>
        </p:nvGrpSpPr>
        <p:grpSpPr>
          <a:xfrm>
            <a:off x="-392" y="586909"/>
            <a:ext cx="4602372" cy="4548522"/>
            <a:chOff x="-392" y="586909"/>
            <a:chExt cx="4602372" cy="4548522"/>
          </a:xfrm>
        </p:grpSpPr>
        <p:sp>
          <p:nvSpPr>
            <p:cNvPr id="98" name="Rectangle 97"/>
            <p:cNvSpPr>
              <a:spLocks/>
            </p:cNvSpPr>
            <p:nvPr/>
          </p:nvSpPr>
          <p:spPr>
            <a:xfrm>
              <a:off x="-392" y="4466525"/>
              <a:ext cx="4602372" cy="668906"/>
            </a:xfrm>
            <a:prstGeom prst="rect">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285750" indent="-285750" algn="ctr">
                <a:buFont typeface="Wingdings" panose="05000000000000000000" pitchFamily="2" charset="2"/>
                <a:buChar char="§"/>
              </a:pPr>
              <a:endParaRPr lang="en-US" sz="1600" b="1" dirty="0" err="1">
                <a:effectLst>
                  <a:outerShdw blurRad="38100" dist="38100" dir="2700000" algn="tl">
                    <a:srgbClr val="000000">
                      <a:alpha val="43137"/>
                    </a:srgbClr>
                  </a:outerShdw>
                </a:effectLst>
                <a:latin typeface="Microsoft Sans Serif" panose="020B0604020202020204" pitchFamily="34" charset="0"/>
                <a:ea typeface="Microsoft Sans Serif" panose="020B0604020202020204" pitchFamily="34" charset="0"/>
                <a:cs typeface="Microsoft Sans Serif" panose="020B0604020202020204" pitchFamily="34" charset="0"/>
              </a:endParaRPr>
            </a:p>
          </p:txBody>
        </p:sp>
        <p:cxnSp>
          <p:nvCxnSpPr>
            <p:cNvPr id="42" name="Straight Arrow Connector 41"/>
            <p:cNvCxnSpPr>
              <a:stCxn id="33" idx="0"/>
              <a:endCxn id="9" idx="2"/>
            </p:cNvCxnSpPr>
            <p:nvPr/>
          </p:nvCxnSpPr>
          <p:spPr>
            <a:xfrm flipH="1" flipV="1">
              <a:off x="2288998" y="2846249"/>
              <a:ext cx="1356" cy="639397"/>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Rectangle: Rounded Corners 8"/>
            <p:cNvSpPr>
              <a:spLocks/>
            </p:cNvSpPr>
            <p:nvPr/>
          </p:nvSpPr>
          <p:spPr>
            <a:xfrm>
              <a:off x="1770665"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a:t>
              </a:r>
            </a:p>
          </p:txBody>
        </p:sp>
        <p:sp>
          <p:nvSpPr>
            <p:cNvPr id="11" name="Rectangle: Rounded Corners 10"/>
            <p:cNvSpPr>
              <a:spLocks/>
            </p:cNvSpPr>
            <p:nvPr/>
          </p:nvSpPr>
          <p:spPr>
            <a:xfrm>
              <a:off x="212628" y="586909"/>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Trusted Source of Data</a:t>
              </a:r>
            </a:p>
          </p:txBody>
        </p:sp>
        <p:sp>
          <p:nvSpPr>
            <p:cNvPr id="12" name="Rectangle: Rounded Corners 11"/>
            <p:cNvSpPr>
              <a:spLocks/>
            </p:cNvSpPr>
            <p:nvPr/>
          </p:nvSpPr>
          <p:spPr>
            <a:xfrm>
              <a:off x="3328703" y="2016916"/>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Escrow</a:t>
              </a:r>
            </a:p>
          </p:txBody>
        </p:sp>
        <p:sp>
          <p:nvSpPr>
            <p:cNvPr id="13" name="Rectangle: Rounded Corners 12"/>
            <p:cNvSpPr>
              <a:spLocks/>
            </p:cNvSpPr>
            <p:nvPr/>
          </p:nvSpPr>
          <p:spPr>
            <a:xfrm>
              <a:off x="3328703" y="586909"/>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A Ethereum Account</a:t>
              </a:r>
            </a:p>
          </p:txBody>
        </p:sp>
        <p:sp>
          <p:nvSpPr>
            <p:cNvPr id="14" name="Rectangle: Rounded Corners 13"/>
            <p:cNvSpPr>
              <a:spLocks/>
            </p:cNvSpPr>
            <p:nvPr/>
          </p:nvSpPr>
          <p:spPr>
            <a:xfrm>
              <a:off x="3328703" y="3485647"/>
              <a:ext cx="1036666" cy="829333"/>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Party B  Ethereum Account</a:t>
              </a:r>
            </a:p>
          </p:txBody>
        </p:sp>
        <p:sp>
          <p:nvSpPr>
            <p:cNvPr id="15" name="Rectangle: Rounded Corners 14"/>
            <p:cNvSpPr>
              <a:spLocks/>
            </p:cNvSpPr>
            <p:nvPr/>
          </p:nvSpPr>
          <p:spPr>
            <a:xfrm>
              <a:off x="212628" y="2016916"/>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Oracle</a:t>
              </a:r>
            </a:p>
          </p:txBody>
        </p:sp>
        <p:cxnSp>
          <p:nvCxnSpPr>
            <p:cNvPr id="16" name="Straight Arrow Connector 15"/>
            <p:cNvCxnSpPr>
              <a:stCxn id="11" idx="2"/>
              <a:endCxn id="15" idx="0"/>
            </p:cNvCxnSpPr>
            <p:nvPr/>
          </p:nvCxnSpPr>
          <p:spPr>
            <a:xfrm>
              <a:off x="730961"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p:cNvCxnSpPr/>
            <p:nvPr/>
          </p:nvCxnSpPr>
          <p:spPr>
            <a:xfrm>
              <a:off x="1249294" y="2431582"/>
              <a:ext cx="521371"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p:cNvCxnSpPr/>
            <p:nvPr/>
          </p:nvCxnSpPr>
          <p:spPr>
            <a:xfrm flipH="1">
              <a:off x="2807332" y="2431582"/>
              <a:ext cx="521371" cy="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13" idx="2"/>
              <a:endCxn id="12" idx="0"/>
            </p:cNvCxnSpPr>
            <p:nvPr/>
          </p:nvCxnSpPr>
          <p:spPr>
            <a:xfrm>
              <a:off x="3847036" y="1416242"/>
              <a:ext cx="0" cy="600674"/>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a:stCxn id="14" idx="0"/>
              <a:endCxn id="12" idx="2"/>
            </p:cNvCxnSpPr>
            <p:nvPr/>
          </p:nvCxnSpPr>
          <p:spPr>
            <a:xfrm flipV="1">
              <a:off x="3847036"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p:cNvCxnSpPr/>
            <p:nvPr/>
          </p:nvCxnSpPr>
          <p:spPr>
            <a:xfrm flipV="1">
              <a:off x="2757268" y="1369895"/>
              <a:ext cx="631143" cy="705086"/>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p:cNvCxnSpPr/>
            <p:nvPr/>
          </p:nvCxnSpPr>
          <p:spPr>
            <a:xfrm>
              <a:off x="2751182" y="2808016"/>
              <a:ext cx="637229" cy="698600"/>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24" name="Oval 23"/>
            <p:cNvSpPr>
              <a:spLocks noChangeAspect="1"/>
            </p:cNvSpPr>
            <p:nvPr/>
          </p:nvSpPr>
          <p:spPr>
            <a:xfrm>
              <a:off x="1316350" y="2276082"/>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6</a:t>
              </a:r>
              <a:endParaRPr lang="en-US" sz="1100" b="1" dirty="0">
                <a:solidFill>
                  <a:schemeClr val="bg1"/>
                </a:solidFill>
                <a:effectLst>
                  <a:outerShdw blurRad="38100" dist="38100" dir="2700000" algn="tl">
                    <a:srgbClr val="000000">
                      <a:alpha val="43137"/>
                    </a:srgbClr>
                  </a:outerShdw>
                </a:effectLst>
              </a:endParaRPr>
            </a:p>
          </p:txBody>
        </p:sp>
        <p:sp>
          <p:nvSpPr>
            <p:cNvPr id="25" name="Oval 24"/>
            <p:cNvSpPr>
              <a:spLocks noChangeAspect="1"/>
            </p:cNvSpPr>
            <p:nvPr/>
          </p:nvSpPr>
          <p:spPr>
            <a:xfrm>
              <a:off x="2134854" y="301044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2</a:t>
              </a:r>
              <a:endParaRPr lang="en-US" sz="1100" b="1" dirty="0">
                <a:solidFill>
                  <a:schemeClr val="bg1"/>
                </a:solidFill>
                <a:effectLst>
                  <a:outerShdw blurRad="38100" dist="38100" dir="2700000" algn="tl">
                    <a:srgbClr val="000000">
                      <a:alpha val="43137"/>
                    </a:srgbClr>
                  </a:outerShdw>
                </a:effectLst>
              </a:endParaRPr>
            </a:p>
          </p:txBody>
        </p:sp>
        <p:sp>
          <p:nvSpPr>
            <p:cNvPr id="26" name="Oval 25"/>
            <p:cNvSpPr>
              <a:spLocks noChangeAspect="1"/>
            </p:cNvSpPr>
            <p:nvPr/>
          </p:nvSpPr>
          <p:spPr>
            <a:xfrm>
              <a:off x="575461" y="1515194"/>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3</a:t>
              </a:r>
              <a:endParaRPr lang="en-US" sz="1100" b="1" dirty="0">
                <a:solidFill>
                  <a:schemeClr val="bg1"/>
                </a:solidFill>
                <a:effectLst>
                  <a:outerShdw blurRad="38100" dist="38100" dir="2700000" algn="tl">
                    <a:srgbClr val="000000">
                      <a:alpha val="43137"/>
                    </a:srgbClr>
                  </a:outerShdw>
                </a:effectLst>
              </a:endParaRPr>
            </a:p>
          </p:txBody>
        </p:sp>
        <p:sp>
          <p:nvSpPr>
            <p:cNvPr id="27" name="Oval 26"/>
            <p:cNvSpPr>
              <a:spLocks noChangeAspect="1"/>
            </p:cNvSpPr>
            <p:nvPr/>
          </p:nvSpPr>
          <p:spPr>
            <a:xfrm>
              <a:off x="3689254" y="152067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28" name="Oval 27"/>
            <p:cNvSpPr>
              <a:spLocks noChangeAspect="1"/>
            </p:cNvSpPr>
            <p:nvPr/>
          </p:nvSpPr>
          <p:spPr>
            <a:xfrm>
              <a:off x="3686709" y="3023101"/>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4</a:t>
              </a:r>
              <a:endParaRPr lang="en-US" sz="1100" b="1" dirty="0">
                <a:solidFill>
                  <a:schemeClr val="bg1"/>
                </a:solidFill>
                <a:effectLst>
                  <a:outerShdw blurRad="38100" dist="38100" dir="2700000" algn="tl">
                    <a:srgbClr val="000000">
                      <a:alpha val="43137"/>
                    </a:srgbClr>
                  </a:outerShdw>
                </a:effectLst>
              </a:endParaRPr>
            </a:p>
          </p:txBody>
        </p:sp>
        <p:sp>
          <p:nvSpPr>
            <p:cNvPr id="29" name="Oval 28"/>
            <p:cNvSpPr>
              <a:spLocks noChangeAspect="1"/>
            </p:cNvSpPr>
            <p:nvPr/>
          </p:nvSpPr>
          <p:spPr>
            <a:xfrm>
              <a:off x="2942242" y="3023101"/>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7</a:t>
              </a:r>
              <a:endParaRPr lang="en-US" sz="1100" b="1" dirty="0">
                <a:solidFill>
                  <a:schemeClr val="bg1"/>
                </a:solidFill>
                <a:effectLst>
                  <a:outerShdw blurRad="38100" dist="38100" dir="2700000" algn="tl">
                    <a:srgbClr val="000000">
                      <a:alpha val="43137"/>
                    </a:srgbClr>
                  </a:outerShdw>
                </a:effectLst>
              </a:endParaRPr>
            </a:p>
          </p:txBody>
        </p:sp>
        <p:sp>
          <p:nvSpPr>
            <p:cNvPr id="30" name="Oval 29"/>
            <p:cNvSpPr>
              <a:spLocks noChangeAspect="1"/>
            </p:cNvSpPr>
            <p:nvPr/>
          </p:nvSpPr>
          <p:spPr>
            <a:xfrm>
              <a:off x="2942242" y="1520677"/>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bg1"/>
                  </a:solidFill>
                  <a:effectLst>
                    <a:outerShdw blurRad="38100" dist="38100" dir="2700000" algn="tl">
                      <a:srgbClr val="000000">
                        <a:alpha val="43137"/>
                      </a:srgbClr>
                    </a:outerShdw>
                  </a:effectLst>
                </a:rPr>
                <a:t>7</a:t>
              </a:r>
            </a:p>
          </p:txBody>
        </p:sp>
        <p:sp>
          <p:nvSpPr>
            <p:cNvPr id="31" name="Oval 30"/>
            <p:cNvSpPr>
              <a:spLocks noChangeAspect="1"/>
            </p:cNvSpPr>
            <p:nvPr/>
          </p:nvSpPr>
          <p:spPr>
            <a:xfrm>
              <a:off x="2942242" y="2272780"/>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7</a:t>
              </a:r>
              <a:endParaRPr lang="en-US" sz="1100" b="1" dirty="0">
                <a:solidFill>
                  <a:schemeClr val="bg1"/>
                </a:solidFill>
                <a:effectLst>
                  <a:outerShdw blurRad="38100" dist="38100" dir="2700000" algn="tl">
                    <a:srgbClr val="000000">
                      <a:alpha val="43137"/>
                    </a:srgbClr>
                  </a:outerShdw>
                </a:effectLst>
              </a:endParaRPr>
            </a:p>
          </p:txBody>
        </p:sp>
        <p:sp>
          <p:nvSpPr>
            <p:cNvPr id="32" name="Rectangle: Rounded Corners 31"/>
            <p:cNvSpPr>
              <a:spLocks/>
            </p:cNvSpPr>
            <p:nvPr/>
          </p:nvSpPr>
          <p:spPr>
            <a:xfrm>
              <a:off x="1761142" y="592109"/>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Comp Law Tool</a:t>
              </a:r>
            </a:p>
          </p:txBody>
        </p:sp>
        <p:sp>
          <p:nvSpPr>
            <p:cNvPr id="33" name="Rectangle: Rounded Corners 32"/>
            <p:cNvSpPr>
              <a:spLocks/>
            </p:cNvSpPr>
            <p:nvPr/>
          </p:nvSpPr>
          <p:spPr>
            <a:xfrm>
              <a:off x="1772021" y="3485646"/>
              <a:ext cx="1036666" cy="829333"/>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Smart Contract Template</a:t>
              </a:r>
            </a:p>
          </p:txBody>
        </p:sp>
        <p:cxnSp>
          <p:nvCxnSpPr>
            <p:cNvPr id="38" name="Straight Arrow Connector 37"/>
            <p:cNvCxnSpPr>
              <a:stCxn id="9" idx="0"/>
              <a:endCxn id="32" idx="2"/>
            </p:cNvCxnSpPr>
            <p:nvPr/>
          </p:nvCxnSpPr>
          <p:spPr>
            <a:xfrm flipH="1" flipV="1">
              <a:off x="2279475" y="1421442"/>
              <a:ext cx="9523" cy="595474"/>
            </a:xfrm>
            <a:prstGeom prst="straightConnector1">
              <a:avLst/>
            </a:prstGeom>
            <a:ln w="28575">
              <a:solidFill>
                <a:schemeClr val="tx1"/>
              </a:solidFill>
              <a:headEnd type="triangle" w="med" len="med"/>
              <a:tailEnd type="none" w="med" len="med"/>
            </a:ln>
          </p:spPr>
          <p:style>
            <a:lnRef idx="1">
              <a:schemeClr val="dk1"/>
            </a:lnRef>
            <a:fillRef idx="0">
              <a:schemeClr val="dk1"/>
            </a:fillRef>
            <a:effectRef idx="0">
              <a:schemeClr val="dk1"/>
            </a:effectRef>
            <a:fontRef idx="minor">
              <a:schemeClr val="tx1"/>
            </a:fontRef>
          </p:style>
        </p:cxnSp>
        <p:sp>
          <p:nvSpPr>
            <p:cNvPr id="41" name="Oval 40"/>
            <p:cNvSpPr>
              <a:spLocks noChangeAspect="1"/>
            </p:cNvSpPr>
            <p:nvPr/>
          </p:nvSpPr>
          <p:spPr>
            <a:xfrm>
              <a:off x="2120368" y="152510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1</a:t>
              </a:r>
              <a:endParaRPr lang="en-US" sz="1100" b="1" dirty="0">
                <a:solidFill>
                  <a:schemeClr val="bg1"/>
                </a:solidFill>
                <a:effectLst>
                  <a:outerShdw blurRad="38100" dist="38100" dir="2700000" algn="tl">
                    <a:srgbClr val="000000">
                      <a:alpha val="43137"/>
                    </a:srgbClr>
                  </a:outerShdw>
                </a:effectLst>
              </a:endParaRPr>
            </a:p>
          </p:txBody>
        </p:sp>
        <p:sp>
          <p:nvSpPr>
            <p:cNvPr id="10" name="Rectangle: Rounded Corners 9"/>
            <p:cNvSpPr>
              <a:spLocks/>
            </p:cNvSpPr>
            <p:nvPr/>
          </p:nvSpPr>
          <p:spPr>
            <a:xfrm>
              <a:off x="213983" y="3485647"/>
              <a:ext cx="1036666" cy="829333"/>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100" b="1" dirty="0">
                  <a:solidFill>
                    <a:schemeClr val="tx1"/>
                  </a:solidFill>
                </a:rPr>
                <a:t>SLA </a:t>
              </a:r>
              <a:r>
                <a:rPr lang="en-US" sz="1100" b="1" dirty="0" err="1">
                  <a:solidFill>
                    <a:schemeClr val="tx1"/>
                  </a:solidFill>
                </a:rPr>
                <a:t>Mgmt</a:t>
              </a:r>
              <a:r>
                <a:rPr lang="en-US" sz="1100" b="1" dirty="0">
                  <a:solidFill>
                    <a:schemeClr val="tx1"/>
                  </a:solidFill>
                </a:rPr>
                <a:t> System</a:t>
              </a:r>
            </a:p>
          </p:txBody>
        </p:sp>
        <p:cxnSp>
          <p:nvCxnSpPr>
            <p:cNvPr id="21" name="Straight Arrow Connector 20"/>
            <p:cNvCxnSpPr/>
            <p:nvPr/>
          </p:nvCxnSpPr>
          <p:spPr>
            <a:xfrm>
              <a:off x="563686" y="2846249"/>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46" name="Oval 45"/>
            <p:cNvSpPr>
              <a:spLocks noChangeAspect="1"/>
            </p:cNvSpPr>
            <p:nvPr/>
          </p:nvSpPr>
          <p:spPr>
            <a:xfrm>
              <a:off x="414475" y="3010448"/>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5</a:t>
              </a:r>
              <a:endParaRPr lang="en-US" sz="1100" b="1" dirty="0">
                <a:solidFill>
                  <a:schemeClr val="bg1"/>
                </a:solidFill>
                <a:effectLst>
                  <a:outerShdw blurRad="38100" dist="38100" dir="2700000" algn="tl">
                    <a:srgbClr val="000000">
                      <a:alpha val="43137"/>
                    </a:srgbClr>
                  </a:outerShdw>
                </a:effectLst>
              </a:endParaRPr>
            </a:p>
          </p:txBody>
        </p:sp>
        <p:cxnSp>
          <p:nvCxnSpPr>
            <p:cNvPr id="54" name="Straight Arrow Connector 53"/>
            <p:cNvCxnSpPr/>
            <p:nvPr/>
          </p:nvCxnSpPr>
          <p:spPr>
            <a:xfrm>
              <a:off x="955599" y="2853872"/>
              <a:ext cx="0" cy="639398"/>
            </a:xfrm>
            <a:prstGeom prst="straightConnector1">
              <a:avLst/>
            </a:prstGeom>
            <a:ln w="28575">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55" name="Oval 54"/>
            <p:cNvSpPr>
              <a:spLocks noChangeAspect="1"/>
            </p:cNvSpPr>
            <p:nvPr/>
          </p:nvSpPr>
          <p:spPr>
            <a:xfrm>
              <a:off x="806388" y="3018071"/>
              <a:ext cx="311000" cy="311000"/>
            </a:xfrm>
            <a:prstGeom prst="ellipse">
              <a:avLst/>
            </a:prstGeom>
            <a:solidFill>
              <a:schemeClr val="tx1">
                <a:lumMod val="75000"/>
                <a:lumOff val="25000"/>
              </a:schemeClr>
            </a:solidFill>
            <a:ln>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b="1" dirty="0">
                  <a:solidFill>
                    <a:schemeClr val="bg1"/>
                  </a:solidFill>
                  <a:effectLst>
                    <a:outerShdw blurRad="38100" dist="38100" dir="2700000" algn="tl">
                      <a:srgbClr val="000000">
                        <a:alpha val="43137"/>
                      </a:srgbClr>
                    </a:outerShdw>
                  </a:effectLst>
                </a:rPr>
                <a:t>8</a:t>
              </a:r>
              <a:endParaRPr lang="en-US" sz="1100" b="1" dirty="0">
                <a:solidFill>
                  <a:schemeClr val="bg1"/>
                </a:solidFill>
                <a:effectLst>
                  <a:outerShdw blurRad="38100" dist="38100" dir="2700000" algn="tl">
                    <a:srgbClr val="000000">
                      <a:alpha val="43137"/>
                    </a:srgbClr>
                  </a:outerShdw>
                </a:effectLst>
              </a:endParaRPr>
            </a:p>
          </p:txBody>
        </p:sp>
        <p:sp>
          <p:nvSpPr>
            <p:cNvPr id="57" name="Rectangle: Rounded Corners 56"/>
            <p:cNvSpPr>
              <a:spLocks/>
            </p:cNvSpPr>
            <p:nvPr/>
          </p:nvSpPr>
          <p:spPr>
            <a:xfrm>
              <a:off x="213983" y="4587004"/>
              <a:ext cx="1036666" cy="459027"/>
            </a:xfrm>
            <a:prstGeom prst="roundRect">
              <a:avLst/>
            </a:prstGeom>
            <a:solidFill>
              <a:schemeClr val="accent6">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External Systems</a:t>
              </a:r>
            </a:p>
          </p:txBody>
        </p:sp>
        <p:sp>
          <p:nvSpPr>
            <p:cNvPr id="58" name="Rectangle: Rounded Corners 57"/>
            <p:cNvSpPr>
              <a:spLocks/>
            </p:cNvSpPr>
            <p:nvPr/>
          </p:nvSpPr>
          <p:spPr>
            <a:xfrm>
              <a:off x="1772021" y="4586791"/>
              <a:ext cx="1036666" cy="459027"/>
            </a:xfrm>
            <a:prstGeom prst="roundRect">
              <a:avLst/>
            </a:prstGeom>
            <a:solidFill>
              <a:schemeClr val="tx2">
                <a:lumMod val="20000"/>
                <a:lumOff val="8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Adjacent</a:t>
              </a:r>
            </a:p>
            <a:p>
              <a:pPr algn="ctr"/>
              <a:r>
                <a:rPr lang="en-US" sz="1050" b="1" i="1" dirty="0">
                  <a:solidFill>
                    <a:schemeClr val="tx1"/>
                  </a:solidFill>
                </a:rPr>
                <a:t>Tools</a:t>
              </a:r>
            </a:p>
          </p:txBody>
        </p:sp>
        <p:sp>
          <p:nvSpPr>
            <p:cNvPr id="59" name="Rectangle: Rounded Corners 58"/>
            <p:cNvSpPr>
              <a:spLocks/>
            </p:cNvSpPr>
            <p:nvPr/>
          </p:nvSpPr>
          <p:spPr>
            <a:xfrm>
              <a:off x="3328703" y="4587004"/>
              <a:ext cx="1036666" cy="459027"/>
            </a:xfrm>
            <a:prstGeom prst="roundRect">
              <a:avLst/>
            </a:prstGeom>
            <a:solidFill>
              <a:schemeClr val="accent1">
                <a:lumMod val="40000"/>
                <a:lumOff val="60000"/>
              </a:schemeClr>
            </a:solidFill>
            <a:ln w="3175">
              <a:no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050" b="1" i="1" dirty="0">
                  <a:solidFill>
                    <a:schemeClr val="tx1"/>
                  </a:solidFill>
                </a:rPr>
                <a:t>Ethereum Blockchain</a:t>
              </a:r>
            </a:p>
          </p:txBody>
        </p:sp>
      </p:grpSp>
    </p:spTree>
    <p:extLst>
      <p:ext uri="{BB962C8B-B14F-4D97-AF65-F5344CB8AC3E}">
        <p14:creationId xmlns:p14="http://schemas.microsoft.com/office/powerpoint/2010/main" val="500501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733E4-4303-40C8-938A-A3FF6316381B}"/>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D9302024-5512-4C5F-815B-D07339CB3D91}"/>
              </a:ext>
            </a:extLst>
          </p:cNvPr>
          <p:cNvSpPr>
            <a:spLocks noGrp="1"/>
          </p:cNvSpPr>
          <p:nvPr>
            <p:ph idx="1"/>
          </p:nvPr>
        </p:nvSpPr>
        <p:spPr>
          <a:xfrm>
            <a:off x="235491" y="651069"/>
            <a:ext cx="8576831" cy="4492431"/>
          </a:xfrm>
        </p:spPr>
        <p:txBody>
          <a:bodyPr>
            <a:normAutofit fontScale="85000" lnSpcReduction="20000"/>
          </a:bodyPr>
          <a:lstStyle/>
          <a:p>
            <a:r>
              <a:rPr lang="en-US" dirty="0"/>
              <a:t>This demo used a private blockchain that could accessed by (business) members of an ecosystem or consortium, rather than permissionless blockchains like the publicly accessible Bitcoin and Ethereum.</a:t>
            </a:r>
          </a:p>
          <a:p>
            <a:r>
              <a:rPr lang="en-US" dirty="0"/>
              <a:t>In such a scenario, transaction cost and transaction time are far lower than with a public blockchain.</a:t>
            </a:r>
          </a:p>
          <a:p>
            <a:r>
              <a:rPr lang="en-US" dirty="0"/>
              <a:t>However, that also meant that we were dealing with "play money" - a private blockchain is faster and cheaper, but has no direct connection to "real" token currency that can be exchanged on the open market for fiat currency like dollars or euros.  So the actual SLA settlement would have had to map the "play money" transactions to "real money" outside the blockchain, thus losing some of the advantages of smart contracts that deal directly and securely in a cashable currency.</a:t>
            </a:r>
          </a:p>
          <a:p>
            <a:r>
              <a:rPr lang="en-US" dirty="0"/>
              <a:t>There are several ways, all more complex than the original demo, to deal with the real money / play money problem while still preserving most of the advantages of a private blockchain, including the use of inter-ledger protocols, and the use of smart contracts in a private blockchain to trigger smart contracts in a public blockchain.</a:t>
            </a:r>
          </a:p>
          <a:p>
            <a:r>
              <a:rPr lang="en-US" dirty="0"/>
              <a:t>We will demonstrate at least one of those techniques in an SLA management context at Action Week Vancouver. </a:t>
            </a:r>
          </a:p>
        </p:txBody>
      </p:sp>
    </p:spTree>
    <p:extLst>
      <p:ext uri="{BB962C8B-B14F-4D97-AF65-F5344CB8AC3E}">
        <p14:creationId xmlns:p14="http://schemas.microsoft.com/office/powerpoint/2010/main" val="2354471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Appendix 1</a:t>
            </a:r>
          </a:p>
        </p:txBody>
      </p:sp>
      <p:sp>
        <p:nvSpPr>
          <p:cNvPr id="3" name="Content Placeholder 2"/>
          <p:cNvSpPr>
            <a:spLocks noGrp="1"/>
          </p:cNvSpPr>
          <p:nvPr>
            <p:ph idx="1"/>
          </p:nvPr>
        </p:nvSpPr>
        <p:spPr/>
        <p:txBody>
          <a:bodyPr/>
          <a:lstStyle/>
          <a:p>
            <a:r>
              <a:rPr lang="en-US" dirty="0"/>
              <a:t>R3 smart contract template summit slides</a:t>
            </a:r>
          </a:p>
          <a:p>
            <a:endParaRPr lang="en-US" dirty="0"/>
          </a:p>
          <a:p>
            <a:pPr lvl="1"/>
            <a:endParaRPr lang="en-US" dirty="0">
              <a:hlinkClick r:id="rId4"/>
            </a:endParaRPr>
          </a:p>
          <a:p>
            <a:r>
              <a:rPr lang="en-US" dirty="0"/>
              <a:t>Contract definition and evaluation languages</a:t>
            </a:r>
          </a:p>
          <a:p>
            <a:pPr lvl="1"/>
            <a:r>
              <a:rPr lang="en-US" dirty="0">
                <a:hlinkClick r:id="rId5"/>
              </a:rPr>
              <a:t>http://clacklang.org/</a:t>
            </a:r>
            <a:endParaRPr lang="en-US" dirty="0"/>
          </a:p>
          <a:p>
            <a:pPr lvl="1"/>
            <a:r>
              <a:rPr lang="en-US" dirty="0">
                <a:hlinkClick r:id="rId6"/>
              </a:rPr>
              <a:t>http://compk.stanford.edu/</a:t>
            </a:r>
            <a:r>
              <a:rPr lang="en-US" dirty="0"/>
              <a:t> </a:t>
            </a:r>
          </a:p>
          <a:p>
            <a:r>
              <a:rPr lang="en-US" dirty="0"/>
              <a:t>List of free site monitors</a:t>
            </a:r>
          </a:p>
          <a:p>
            <a:pPr lvl="1"/>
            <a:r>
              <a:rPr lang="en-US" dirty="0">
                <a:hlinkClick r:id="rId7"/>
              </a:rPr>
              <a:t>https://topalternatives.com/testing-your-websites-speed-and-performance/</a:t>
            </a:r>
            <a:r>
              <a:rPr lang="en-US" dirty="0"/>
              <a:t> </a:t>
            </a:r>
          </a:p>
        </p:txBody>
      </p:sp>
      <p:graphicFrame>
        <p:nvGraphicFramePr>
          <p:cNvPr id="5" name="Object 4"/>
          <p:cNvGraphicFramePr>
            <a:graphicFrameLocks noChangeAspect="1"/>
          </p:cNvGraphicFramePr>
          <p:nvPr>
            <p:extLst/>
          </p:nvPr>
        </p:nvGraphicFramePr>
        <p:xfrm>
          <a:off x="757992" y="1035311"/>
          <a:ext cx="1625600" cy="914400"/>
        </p:xfrm>
        <a:graphic>
          <a:graphicData uri="http://schemas.openxmlformats.org/presentationml/2006/ole">
            <mc:AlternateContent xmlns:mc="http://schemas.openxmlformats.org/markup-compatibility/2006">
              <mc:Choice xmlns:v="urn:schemas-microsoft-com:vml" Requires="v">
                <p:oleObj spid="_x0000_s2050" name="Acrobat Document" r:id="rId8" imgW="5486400" imgH="3085887" progId="AcroExch.Document.DC">
                  <p:embed/>
                </p:oleObj>
              </mc:Choice>
              <mc:Fallback>
                <p:oleObj name="Acrobat Document" r:id="rId8" imgW="5486400" imgH="3085887" progId="AcroExch.Document.DC">
                  <p:embed/>
                  <p:pic>
                    <p:nvPicPr>
                      <p:cNvPr id="5" name="Object 4"/>
                      <p:cNvPicPr/>
                      <p:nvPr/>
                    </p:nvPicPr>
                    <p:blipFill>
                      <a:blip r:embed="rId9"/>
                      <a:stretch>
                        <a:fillRect/>
                      </a:stretch>
                    </p:blipFill>
                    <p:spPr>
                      <a:xfrm>
                        <a:off x="757992" y="1035311"/>
                        <a:ext cx="1625600" cy="914400"/>
                      </a:xfrm>
                      <a:prstGeom prst="rect">
                        <a:avLst/>
                      </a:prstGeom>
                    </p:spPr>
                  </p:pic>
                </p:oleObj>
              </mc:Fallback>
            </mc:AlternateContent>
          </a:graphicData>
        </a:graphic>
      </p:graphicFrame>
      <p:graphicFrame>
        <p:nvGraphicFramePr>
          <p:cNvPr id="6" name="Object 5"/>
          <p:cNvGraphicFramePr>
            <a:graphicFrameLocks noChangeAspect="1"/>
          </p:cNvGraphicFramePr>
          <p:nvPr>
            <p:extLst/>
          </p:nvPr>
        </p:nvGraphicFramePr>
        <p:xfrm>
          <a:off x="2744188" y="1035311"/>
          <a:ext cx="1625600" cy="914400"/>
        </p:xfrm>
        <a:graphic>
          <a:graphicData uri="http://schemas.openxmlformats.org/presentationml/2006/ole">
            <mc:AlternateContent xmlns:mc="http://schemas.openxmlformats.org/markup-compatibility/2006">
              <mc:Choice xmlns:v="urn:schemas-microsoft-com:vml" Requires="v">
                <p:oleObj spid="_x0000_s2051" name="Acrobat Document" r:id="rId10" imgW="5486400" imgH="3085887" progId="AcroExch.Document.DC">
                  <p:embed/>
                </p:oleObj>
              </mc:Choice>
              <mc:Fallback>
                <p:oleObj name="Acrobat Document" r:id="rId10" imgW="5486400" imgH="3085887" progId="AcroExch.Document.DC">
                  <p:embed/>
                  <p:pic>
                    <p:nvPicPr>
                      <p:cNvPr id="6" name="Object 5"/>
                      <p:cNvPicPr/>
                      <p:nvPr/>
                    </p:nvPicPr>
                    <p:blipFill>
                      <a:blip r:embed="rId11"/>
                      <a:stretch>
                        <a:fillRect/>
                      </a:stretch>
                    </p:blipFill>
                    <p:spPr>
                      <a:xfrm>
                        <a:off x="2744188" y="1035311"/>
                        <a:ext cx="1625600" cy="914400"/>
                      </a:xfrm>
                      <a:prstGeom prst="rect">
                        <a:avLst/>
                      </a:prstGeom>
                    </p:spPr>
                  </p:pic>
                </p:oleObj>
              </mc:Fallback>
            </mc:AlternateContent>
          </a:graphicData>
        </a:graphic>
      </p:graphicFrame>
      <p:graphicFrame>
        <p:nvGraphicFramePr>
          <p:cNvPr id="7" name="Object 6"/>
          <p:cNvGraphicFramePr>
            <a:graphicFrameLocks noChangeAspect="1"/>
          </p:cNvGraphicFramePr>
          <p:nvPr>
            <p:extLst/>
          </p:nvPr>
        </p:nvGraphicFramePr>
        <p:xfrm>
          <a:off x="4730384" y="1035311"/>
          <a:ext cx="1625600" cy="914400"/>
        </p:xfrm>
        <a:graphic>
          <a:graphicData uri="http://schemas.openxmlformats.org/presentationml/2006/ole">
            <mc:AlternateContent xmlns:mc="http://schemas.openxmlformats.org/markup-compatibility/2006">
              <mc:Choice xmlns:v="urn:schemas-microsoft-com:vml" Requires="v">
                <p:oleObj spid="_x0000_s2052" name="Acrobat Document" r:id="rId12" imgW="5486400" imgH="3085887" progId="AcroExch.Document.DC">
                  <p:embed/>
                </p:oleObj>
              </mc:Choice>
              <mc:Fallback>
                <p:oleObj name="Acrobat Document" r:id="rId12" imgW="5486400" imgH="3085887" progId="AcroExch.Document.DC">
                  <p:embed/>
                  <p:pic>
                    <p:nvPicPr>
                      <p:cNvPr id="7" name="Object 6"/>
                      <p:cNvPicPr/>
                      <p:nvPr/>
                    </p:nvPicPr>
                    <p:blipFill>
                      <a:blip r:embed="rId13"/>
                      <a:stretch>
                        <a:fillRect/>
                      </a:stretch>
                    </p:blipFill>
                    <p:spPr>
                      <a:xfrm>
                        <a:off x="4730384" y="1035311"/>
                        <a:ext cx="1625600" cy="914400"/>
                      </a:xfrm>
                      <a:prstGeom prst="rect">
                        <a:avLst/>
                      </a:prstGeom>
                    </p:spPr>
                  </p:pic>
                </p:oleObj>
              </mc:Fallback>
            </mc:AlternateContent>
          </a:graphicData>
        </a:graphic>
      </p:graphicFrame>
    </p:spTree>
    <p:extLst>
      <p:ext uri="{BB962C8B-B14F-4D97-AF65-F5344CB8AC3E}">
        <p14:creationId xmlns:p14="http://schemas.microsoft.com/office/powerpoint/2010/main" val="2470344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Blockchain origin and evolution (1)</a:t>
            </a:r>
            <a:endParaRPr lang="en-US" dirty="0"/>
          </a:p>
        </p:txBody>
      </p:sp>
      <p:sp>
        <p:nvSpPr>
          <p:cNvPr id="3" name="Content Placeholder 2"/>
          <p:cNvSpPr>
            <a:spLocks noGrp="1"/>
          </p:cNvSpPr>
          <p:nvPr>
            <p:ph idx="1"/>
          </p:nvPr>
        </p:nvSpPr>
        <p:spPr/>
        <p:txBody>
          <a:bodyPr>
            <a:normAutofit/>
          </a:bodyPr>
          <a:lstStyle/>
          <a:p>
            <a:r>
              <a:rPr lang="en-US"/>
              <a:t>Digital currencies (and digital assets in general) require a solution to the “double-spend problem” – the ability to spend a digital token twice</a:t>
            </a:r>
          </a:p>
          <a:p>
            <a:r>
              <a:rPr lang="en-US"/>
              <a:t>Before Bitcoin, this required a single trusted third party, which is a single point of failure from both technical and trust viewpoints¹</a:t>
            </a:r>
          </a:p>
          <a:p>
            <a:r>
              <a:rPr lang="en-US"/>
              <a:t>Bitcoin solves the problem with a distributed “chain” of “blocks” that contain verified, timestamped financial transactions</a:t>
            </a:r>
          </a:p>
          <a:p>
            <a:r>
              <a:rPr lang="en-US"/>
              <a:t>Bitcoin blocks are hard to create, easy to verify, and globally visible – eliminating the need for a centralized authority</a:t>
            </a:r>
          </a:p>
          <a:p>
            <a:r>
              <a:rPr lang="en-US"/>
              <a:t>Bitcoin’s blockchain is a public distributed ledger running on many nodes communicating over a peer-to-peer network protocol</a:t>
            </a:r>
            <a:endParaRPr lang="en-US" dirty="0"/>
          </a:p>
        </p:txBody>
      </p:sp>
      <p:sp>
        <p:nvSpPr>
          <p:cNvPr id="6" name="TextBox 5"/>
          <p:cNvSpPr txBox="1"/>
          <p:nvPr/>
        </p:nvSpPr>
        <p:spPr>
          <a:xfrm>
            <a:off x="-1198" y="4652963"/>
            <a:ext cx="2335896" cy="215444"/>
          </a:xfrm>
          <a:prstGeom prst="rect">
            <a:avLst/>
          </a:prstGeom>
          <a:noFill/>
        </p:spPr>
        <p:txBody>
          <a:bodyPr wrap="none" rtlCol="0">
            <a:spAutoFit/>
          </a:bodyPr>
          <a:lstStyle/>
          <a:p>
            <a:pPr marL="0" lvl="2">
              <a:buClr>
                <a:schemeClr val="accent2"/>
              </a:buClr>
              <a:buSzPct val="125000"/>
            </a:pPr>
            <a:r>
              <a:rPr lang="en-US" sz="800" i="1" dirty="0">
                <a:solidFill>
                  <a:schemeClr val="tx2"/>
                </a:solidFill>
              </a:rPr>
              <a:t>¹ https://en.wikipedia.org/wiki/Double-spending</a:t>
            </a:r>
            <a:endParaRPr lang="en-US" sz="800" dirty="0">
              <a:solidFill>
                <a:schemeClr val="tx2"/>
              </a:solidFill>
            </a:endParaRPr>
          </a:p>
        </p:txBody>
      </p:sp>
    </p:spTree>
    <p:extLst>
      <p:ext uri="{BB962C8B-B14F-4D97-AF65-F5344CB8AC3E}">
        <p14:creationId xmlns:p14="http://schemas.microsoft.com/office/powerpoint/2010/main" val="830801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Blockchain origin and evolution (2)</a:t>
            </a:r>
            <a:endParaRPr lang="en-US" dirty="0"/>
          </a:p>
        </p:txBody>
      </p:sp>
      <p:sp>
        <p:nvSpPr>
          <p:cNvPr id="3" name="Content Placeholder 2"/>
          <p:cNvSpPr>
            <a:spLocks noGrp="1"/>
          </p:cNvSpPr>
          <p:nvPr>
            <p:ph idx="1"/>
          </p:nvPr>
        </p:nvSpPr>
        <p:spPr/>
        <p:txBody>
          <a:bodyPr>
            <a:normAutofit lnSpcReduction="10000"/>
          </a:bodyPr>
          <a:lstStyle/>
          <a:p>
            <a:r>
              <a:rPr lang="en-US"/>
              <a:t>Ethereum solves the double-spend problem in a way similar to Bitcoin, but more favorable to decentralized distribution of security</a:t>
            </a:r>
          </a:p>
          <a:p>
            <a:r>
              <a:rPr lang="en-US"/>
              <a:t>Ethereum blocks contain accounts rather than transactions – its blockchain tracks “the transfer of value and information between accounts”² rather than focusing only on financial transactions</a:t>
            </a:r>
          </a:p>
          <a:p>
            <a:r>
              <a:rPr lang="en-US"/>
              <a:t>Ethereum is programmable – cryptocurrency is just one use case</a:t>
            </a:r>
          </a:p>
          <a:p>
            <a:r>
              <a:rPr lang="en-US"/>
              <a:t>Each Ethereum node runs a virtual machine that can execute code – every Ethereum node can execute the same instructions</a:t>
            </a:r>
          </a:p>
          <a:p>
            <a:r>
              <a:rPr lang="en-US"/>
              <a:t>Ethereum is for “applications that automate direct interaction between peers or facilitate coordinated group action”²</a:t>
            </a:r>
          </a:p>
          <a:p>
            <a:r>
              <a:rPr lang="en-US"/>
              <a:t>Ethereum blockchains can be public, semi-private, or private</a:t>
            </a:r>
            <a:endParaRPr lang="en-US" dirty="0"/>
          </a:p>
        </p:txBody>
      </p:sp>
      <p:sp>
        <p:nvSpPr>
          <p:cNvPr id="4" name="TextBox 3"/>
          <p:cNvSpPr txBox="1"/>
          <p:nvPr/>
        </p:nvSpPr>
        <p:spPr>
          <a:xfrm>
            <a:off x="-1198" y="4652963"/>
            <a:ext cx="3158237" cy="215444"/>
          </a:xfrm>
          <a:prstGeom prst="rect">
            <a:avLst/>
          </a:prstGeom>
          <a:noFill/>
        </p:spPr>
        <p:txBody>
          <a:bodyPr wrap="none" rtlCol="0">
            <a:spAutoFit/>
          </a:bodyPr>
          <a:lstStyle/>
          <a:p>
            <a:pPr marL="0" lvl="2">
              <a:buClr>
                <a:schemeClr val="accent2"/>
              </a:buClr>
              <a:buSzPct val="125000"/>
            </a:pPr>
            <a:r>
              <a:rPr lang="en-US" sz="800" i="1" dirty="0">
                <a:solidFill>
                  <a:schemeClr val="tx2"/>
                </a:solidFill>
              </a:rPr>
              <a:t>² http://ethdocs.org/en/latest/introduction/what-is-ethereum.html</a:t>
            </a:r>
            <a:endParaRPr lang="en-US" sz="800" dirty="0">
              <a:solidFill>
                <a:schemeClr val="tx2"/>
              </a:solidFill>
            </a:endParaRPr>
          </a:p>
        </p:txBody>
      </p:sp>
    </p:spTree>
    <p:extLst>
      <p:ext uri="{BB962C8B-B14F-4D97-AF65-F5344CB8AC3E}">
        <p14:creationId xmlns:p14="http://schemas.microsoft.com/office/powerpoint/2010/main" val="3487482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Smart contracts</a:t>
            </a:r>
            <a:endParaRPr lang="en-US" dirty="0"/>
          </a:p>
        </p:txBody>
      </p:sp>
      <p:sp>
        <p:nvSpPr>
          <p:cNvPr id="3" name="Content Placeholder 2"/>
          <p:cNvSpPr>
            <a:spLocks noGrp="1"/>
          </p:cNvSpPr>
          <p:nvPr>
            <p:ph idx="1"/>
          </p:nvPr>
        </p:nvSpPr>
        <p:spPr/>
        <p:txBody>
          <a:bodyPr>
            <a:normAutofit fontScale="92500"/>
          </a:bodyPr>
          <a:lstStyle/>
          <a:p>
            <a:r>
              <a:rPr lang="en-US"/>
              <a:t>A smart contract stores and executes technical aspects of a business contract as software </a:t>
            </a:r>
          </a:p>
          <a:p>
            <a:r>
              <a:rPr lang="en-US"/>
              <a:t>Typically implemented on a blockchain that supports code execution using a specialized smart contract language</a:t>
            </a:r>
          </a:p>
          <a:p>
            <a:r>
              <a:rPr lang="en-US"/>
              <a:t>Often refers to, but is not (yet) in itself, a legal contract</a:t>
            </a:r>
          </a:p>
          <a:p>
            <a:pPr lvl="1"/>
            <a:r>
              <a:rPr lang="en-US"/>
              <a:t>The subject of a new collaboration between TM Forum and Stanford University</a:t>
            </a:r>
          </a:p>
          <a:p>
            <a:r>
              <a:rPr lang="en-US"/>
              <a:t>Typically driven by external events but can call other smart contracts</a:t>
            </a:r>
          </a:p>
          <a:p>
            <a:r>
              <a:rPr lang="en-US"/>
              <a:t>Applicable to many use cases that involve state changes over time with associated value</a:t>
            </a:r>
          </a:p>
          <a:p>
            <a:r>
              <a:rPr lang="en-US"/>
              <a:t>Executes as coded, not necessarily as expected (e.g. successful theft of funds last year from DAO / Ethereum by people exploiting code defects)</a:t>
            </a:r>
            <a:endParaRPr lang="en-US" dirty="0"/>
          </a:p>
        </p:txBody>
      </p:sp>
    </p:spTree>
    <p:extLst>
      <p:ext uri="{BB962C8B-B14F-4D97-AF65-F5344CB8AC3E}">
        <p14:creationId xmlns:p14="http://schemas.microsoft.com/office/powerpoint/2010/main" val="33872690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Blockchain key characteristics</a:t>
            </a:r>
          </a:p>
        </p:txBody>
      </p:sp>
      <p:grpSp>
        <p:nvGrpSpPr>
          <p:cNvPr id="4" name="Group 3"/>
          <p:cNvGrpSpPr>
            <a:grpSpLocks noChangeAspect="1"/>
          </p:cNvGrpSpPr>
          <p:nvPr/>
        </p:nvGrpSpPr>
        <p:grpSpPr>
          <a:xfrm>
            <a:off x="1274401" y="520709"/>
            <a:ext cx="6599354" cy="4206240"/>
            <a:chOff x="0" y="0"/>
            <a:chExt cx="5633490" cy="3601852"/>
          </a:xfrm>
        </p:grpSpPr>
        <p:sp>
          <p:nvSpPr>
            <p:cNvPr id="5" name="Shape 408"/>
            <p:cNvSpPr/>
            <p:nvPr/>
          </p:nvSpPr>
          <p:spPr>
            <a:xfrm>
              <a:off x="2588189" y="1034861"/>
              <a:ext cx="841820" cy="1441907"/>
            </a:xfrm>
            <a:custGeom>
              <a:avLst/>
              <a:gdLst/>
              <a:ahLst/>
              <a:cxnLst/>
              <a:rect l="0" t="0" r="0" b="0"/>
              <a:pathLst>
                <a:path w="841820" h="1441907">
                  <a:moveTo>
                    <a:pt x="542468" y="76098"/>
                  </a:moveTo>
                  <a:lnTo>
                    <a:pt x="841820" y="0"/>
                  </a:lnTo>
                  <a:lnTo>
                    <a:pt x="632473" y="879298"/>
                  </a:lnTo>
                  <a:lnTo>
                    <a:pt x="0" y="1441907"/>
                  </a:lnTo>
                  <a:lnTo>
                    <a:pt x="526580" y="1239571"/>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6" name="Shape 409"/>
            <p:cNvSpPr/>
            <p:nvPr/>
          </p:nvSpPr>
          <p:spPr>
            <a:xfrm>
              <a:off x="2528943" y="632437"/>
              <a:ext cx="1077621" cy="1281722"/>
            </a:xfrm>
            <a:custGeom>
              <a:avLst/>
              <a:gdLst/>
              <a:ahLst/>
              <a:cxnLst/>
              <a:rect l="0" t="0" r="0" b="0"/>
              <a:pathLst>
                <a:path w="1077621" h="1281722">
                  <a:moveTo>
                    <a:pt x="382765" y="0"/>
                  </a:moveTo>
                  <a:lnTo>
                    <a:pt x="901065" y="402425"/>
                  </a:lnTo>
                  <a:lnTo>
                    <a:pt x="1077621" y="1218870"/>
                  </a:lnTo>
                  <a:lnTo>
                    <a:pt x="691718" y="1281722"/>
                  </a:lnTo>
                  <a:lnTo>
                    <a:pt x="0" y="1028192"/>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7" name="Shape 410"/>
            <p:cNvSpPr/>
            <p:nvPr/>
          </p:nvSpPr>
          <p:spPr>
            <a:xfrm>
              <a:off x="1445857" y="1704197"/>
              <a:ext cx="258445" cy="635012"/>
            </a:xfrm>
            <a:custGeom>
              <a:avLst/>
              <a:gdLst/>
              <a:ahLst/>
              <a:cxnLst/>
              <a:rect l="0" t="0" r="0" b="0"/>
              <a:pathLst>
                <a:path w="258445" h="635012">
                  <a:moveTo>
                    <a:pt x="258445" y="635012"/>
                  </a:moveTo>
                  <a:lnTo>
                    <a:pt x="0" y="0"/>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8" name="Shape 411"/>
            <p:cNvSpPr/>
            <p:nvPr/>
          </p:nvSpPr>
          <p:spPr>
            <a:xfrm>
              <a:off x="1495463" y="585043"/>
              <a:ext cx="1033475" cy="1075589"/>
            </a:xfrm>
            <a:custGeom>
              <a:avLst/>
              <a:gdLst/>
              <a:ahLst/>
              <a:cxnLst/>
              <a:rect l="0" t="0" r="0" b="0"/>
              <a:pathLst>
                <a:path w="1033475" h="1075589">
                  <a:moveTo>
                    <a:pt x="0" y="707555"/>
                  </a:moveTo>
                  <a:lnTo>
                    <a:pt x="324815" y="218516"/>
                  </a:lnTo>
                  <a:lnTo>
                    <a:pt x="918413" y="0"/>
                  </a:lnTo>
                  <a:lnTo>
                    <a:pt x="1033475" y="1075589"/>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9" name="Shape 412"/>
            <p:cNvSpPr/>
            <p:nvPr/>
          </p:nvSpPr>
          <p:spPr>
            <a:xfrm>
              <a:off x="1724000" y="664535"/>
              <a:ext cx="96279" cy="139027"/>
            </a:xfrm>
            <a:custGeom>
              <a:avLst/>
              <a:gdLst/>
              <a:ahLst/>
              <a:cxnLst/>
              <a:rect l="0" t="0" r="0" b="0"/>
              <a:pathLst>
                <a:path w="96279" h="139027">
                  <a:moveTo>
                    <a:pt x="0" y="0"/>
                  </a:moveTo>
                  <a:lnTo>
                    <a:pt x="96279" y="139027"/>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0" name="Shape 413"/>
            <p:cNvSpPr/>
            <p:nvPr/>
          </p:nvSpPr>
          <p:spPr>
            <a:xfrm>
              <a:off x="2911713" y="457724"/>
              <a:ext cx="79426" cy="174714"/>
            </a:xfrm>
            <a:custGeom>
              <a:avLst/>
              <a:gdLst/>
              <a:ahLst/>
              <a:cxnLst/>
              <a:rect l="0" t="0" r="0" b="0"/>
              <a:pathLst>
                <a:path w="79426" h="174714">
                  <a:moveTo>
                    <a:pt x="79426" y="0"/>
                  </a:moveTo>
                  <a:lnTo>
                    <a:pt x="0" y="174714"/>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1" name="Shape 414"/>
            <p:cNvSpPr/>
            <p:nvPr/>
          </p:nvSpPr>
          <p:spPr>
            <a:xfrm>
              <a:off x="1601193" y="1477649"/>
              <a:ext cx="174447" cy="71565"/>
            </a:xfrm>
            <a:custGeom>
              <a:avLst/>
              <a:gdLst/>
              <a:ahLst/>
              <a:cxnLst/>
              <a:rect l="0" t="0" r="0" b="0"/>
              <a:pathLst>
                <a:path w="174447" h="71565">
                  <a:moveTo>
                    <a:pt x="0" y="0"/>
                  </a:moveTo>
                  <a:lnTo>
                    <a:pt x="174447" y="71565"/>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2" name="Shape 415"/>
            <p:cNvSpPr/>
            <p:nvPr/>
          </p:nvSpPr>
          <p:spPr>
            <a:xfrm>
              <a:off x="1704306" y="2162030"/>
              <a:ext cx="884288" cy="549428"/>
            </a:xfrm>
            <a:custGeom>
              <a:avLst/>
              <a:gdLst/>
              <a:ahLst/>
              <a:cxnLst/>
              <a:rect l="0" t="0" r="0" b="0"/>
              <a:pathLst>
                <a:path w="884288" h="549428">
                  <a:moveTo>
                    <a:pt x="884288" y="315138"/>
                  </a:moveTo>
                  <a:lnTo>
                    <a:pt x="738416" y="549428"/>
                  </a:lnTo>
                  <a:lnTo>
                    <a:pt x="0" y="177178"/>
                  </a:lnTo>
                  <a:lnTo>
                    <a:pt x="138151" y="0"/>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3" name="Shape 416"/>
            <p:cNvSpPr/>
            <p:nvPr/>
          </p:nvSpPr>
          <p:spPr>
            <a:xfrm>
              <a:off x="1842456" y="2162032"/>
              <a:ext cx="1296111" cy="416776"/>
            </a:xfrm>
            <a:custGeom>
              <a:avLst/>
              <a:gdLst/>
              <a:ahLst/>
              <a:cxnLst/>
              <a:rect l="0" t="0" r="0" b="0"/>
              <a:pathLst>
                <a:path w="1296111" h="416776">
                  <a:moveTo>
                    <a:pt x="0" y="0"/>
                  </a:moveTo>
                  <a:lnTo>
                    <a:pt x="745731" y="314744"/>
                  </a:lnTo>
                  <a:lnTo>
                    <a:pt x="1296111" y="416776"/>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4" name="Shape 417"/>
            <p:cNvSpPr/>
            <p:nvPr/>
          </p:nvSpPr>
          <p:spPr>
            <a:xfrm>
              <a:off x="2442721" y="1851309"/>
              <a:ext cx="1163853" cy="860145"/>
            </a:xfrm>
            <a:custGeom>
              <a:avLst/>
              <a:gdLst/>
              <a:ahLst/>
              <a:cxnLst/>
              <a:rect l="0" t="0" r="0" b="0"/>
              <a:pathLst>
                <a:path w="1163853" h="860145">
                  <a:moveTo>
                    <a:pt x="0" y="860145"/>
                  </a:moveTo>
                  <a:lnTo>
                    <a:pt x="695846" y="727494"/>
                  </a:lnTo>
                  <a:lnTo>
                    <a:pt x="1163853" y="0"/>
                  </a:lnTo>
                  <a:lnTo>
                    <a:pt x="672046" y="423113"/>
                  </a:lnTo>
                  <a:lnTo>
                    <a:pt x="695846" y="727494"/>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5" name="Shape 418"/>
            <p:cNvSpPr/>
            <p:nvPr/>
          </p:nvSpPr>
          <p:spPr>
            <a:xfrm>
              <a:off x="1445853" y="803562"/>
              <a:ext cx="374421" cy="900620"/>
            </a:xfrm>
            <a:custGeom>
              <a:avLst/>
              <a:gdLst/>
              <a:ahLst/>
              <a:cxnLst/>
              <a:rect l="0" t="0" r="0" b="0"/>
              <a:pathLst>
                <a:path w="374421" h="900620">
                  <a:moveTo>
                    <a:pt x="374421" y="0"/>
                  </a:moveTo>
                  <a:lnTo>
                    <a:pt x="159423" y="673227"/>
                  </a:lnTo>
                  <a:lnTo>
                    <a:pt x="0" y="900620"/>
                  </a:lnTo>
                  <a:lnTo>
                    <a:pt x="49606" y="489039"/>
                  </a:lnTo>
                  <a:lnTo>
                    <a:pt x="159423" y="673227"/>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6" name="Shape 419"/>
            <p:cNvSpPr/>
            <p:nvPr/>
          </p:nvSpPr>
          <p:spPr>
            <a:xfrm>
              <a:off x="1775642" y="585047"/>
              <a:ext cx="1355014" cy="1576984"/>
            </a:xfrm>
            <a:custGeom>
              <a:avLst/>
              <a:gdLst/>
              <a:ahLst/>
              <a:cxnLst/>
              <a:rect l="0" t="0" r="0" b="0"/>
              <a:pathLst>
                <a:path w="1355014" h="1576984">
                  <a:moveTo>
                    <a:pt x="66815" y="1576984"/>
                  </a:moveTo>
                  <a:lnTo>
                    <a:pt x="0" y="964184"/>
                  </a:lnTo>
                  <a:lnTo>
                    <a:pt x="159804" y="420967"/>
                  </a:lnTo>
                  <a:lnTo>
                    <a:pt x="638239" y="0"/>
                  </a:lnTo>
                  <a:lnTo>
                    <a:pt x="1136066" y="47396"/>
                  </a:lnTo>
                  <a:lnTo>
                    <a:pt x="1355014" y="525907"/>
                  </a:lnTo>
                  <a:lnTo>
                    <a:pt x="1136066" y="47396"/>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7" name="Shape 420"/>
            <p:cNvSpPr/>
            <p:nvPr/>
          </p:nvSpPr>
          <p:spPr>
            <a:xfrm>
              <a:off x="1820275" y="632442"/>
              <a:ext cx="1091438" cy="373583"/>
            </a:xfrm>
            <a:custGeom>
              <a:avLst/>
              <a:gdLst/>
              <a:ahLst/>
              <a:cxnLst/>
              <a:rect l="0" t="0" r="0" b="0"/>
              <a:pathLst>
                <a:path w="1091438" h="373583">
                  <a:moveTo>
                    <a:pt x="0" y="171120"/>
                  </a:moveTo>
                  <a:lnTo>
                    <a:pt x="115164" y="373583"/>
                  </a:lnTo>
                  <a:lnTo>
                    <a:pt x="1091438" y="0"/>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8" name="Shape 421"/>
            <p:cNvSpPr/>
            <p:nvPr/>
          </p:nvSpPr>
          <p:spPr>
            <a:xfrm>
              <a:off x="1445859" y="1660636"/>
              <a:ext cx="1083081" cy="43561"/>
            </a:xfrm>
            <a:custGeom>
              <a:avLst/>
              <a:gdLst/>
              <a:ahLst/>
              <a:cxnLst/>
              <a:rect l="0" t="0" r="0" b="0"/>
              <a:pathLst>
                <a:path w="1083081" h="43561">
                  <a:moveTo>
                    <a:pt x="1083081" y="0"/>
                  </a:moveTo>
                  <a:lnTo>
                    <a:pt x="0" y="43561"/>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19" name="Shape 422"/>
            <p:cNvSpPr/>
            <p:nvPr/>
          </p:nvSpPr>
          <p:spPr>
            <a:xfrm>
              <a:off x="1869773" y="1660636"/>
              <a:ext cx="659168" cy="474091"/>
            </a:xfrm>
            <a:custGeom>
              <a:avLst/>
              <a:gdLst/>
              <a:ahLst/>
              <a:cxnLst/>
              <a:rect l="0" t="0" r="0" b="0"/>
              <a:pathLst>
                <a:path w="659168" h="474091">
                  <a:moveTo>
                    <a:pt x="659168" y="0"/>
                  </a:moveTo>
                  <a:lnTo>
                    <a:pt x="0" y="474091"/>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20" name="Shape 423"/>
            <p:cNvSpPr/>
            <p:nvPr/>
          </p:nvSpPr>
          <p:spPr>
            <a:xfrm>
              <a:off x="2413880" y="585045"/>
              <a:ext cx="1192682" cy="1266266"/>
            </a:xfrm>
            <a:custGeom>
              <a:avLst/>
              <a:gdLst/>
              <a:ahLst/>
              <a:cxnLst/>
              <a:rect l="0" t="0" r="0" b="0"/>
              <a:pathLst>
                <a:path w="1192682" h="1266266">
                  <a:moveTo>
                    <a:pt x="0" y="0"/>
                  </a:moveTo>
                  <a:lnTo>
                    <a:pt x="716775" y="525907"/>
                  </a:lnTo>
                  <a:lnTo>
                    <a:pt x="1192682" y="1266266"/>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21" name="Shape 424"/>
            <p:cNvSpPr/>
            <p:nvPr/>
          </p:nvSpPr>
          <p:spPr>
            <a:xfrm>
              <a:off x="2200849" y="1332544"/>
              <a:ext cx="656184" cy="656183"/>
            </a:xfrm>
            <a:custGeom>
              <a:avLst/>
              <a:gdLst/>
              <a:ahLst/>
              <a:cxnLst/>
              <a:rect l="0" t="0" r="0" b="0"/>
              <a:pathLst>
                <a:path w="656184" h="656183">
                  <a:moveTo>
                    <a:pt x="656184" y="328092"/>
                  </a:moveTo>
                  <a:cubicBezTo>
                    <a:pt x="656184" y="509283"/>
                    <a:pt x="509295" y="656183"/>
                    <a:pt x="328092" y="656183"/>
                  </a:cubicBezTo>
                  <a:cubicBezTo>
                    <a:pt x="146888" y="656183"/>
                    <a:pt x="0" y="509283"/>
                    <a:pt x="0" y="328092"/>
                  </a:cubicBezTo>
                  <a:cubicBezTo>
                    <a:pt x="0" y="146900"/>
                    <a:pt x="146888" y="0"/>
                    <a:pt x="328092" y="0"/>
                  </a:cubicBezTo>
                  <a:cubicBezTo>
                    <a:pt x="509295" y="0"/>
                    <a:pt x="656184" y="146900"/>
                    <a:pt x="656184" y="328092"/>
                  </a:cubicBezTo>
                  <a:close/>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22" name="Shape 425"/>
            <p:cNvSpPr/>
            <p:nvPr/>
          </p:nvSpPr>
          <p:spPr>
            <a:xfrm>
              <a:off x="2274886" y="1406572"/>
              <a:ext cx="508114" cy="508127"/>
            </a:xfrm>
            <a:custGeom>
              <a:avLst/>
              <a:gdLst/>
              <a:ahLst/>
              <a:cxnLst/>
              <a:rect l="0" t="0" r="0" b="0"/>
              <a:pathLst>
                <a:path w="508114" h="508127">
                  <a:moveTo>
                    <a:pt x="508114" y="254064"/>
                  </a:moveTo>
                  <a:cubicBezTo>
                    <a:pt x="508114" y="394373"/>
                    <a:pt x="394373" y="508127"/>
                    <a:pt x="254051" y="508127"/>
                  </a:cubicBezTo>
                  <a:cubicBezTo>
                    <a:pt x="113741" y="508127"/>
                    <a:pt x="0" y="394373"/>
                    <a:pt x="0" y="254064"/>
                  </a:cubicBezTo>
                  <a:cubicBezTo>
                    <a:pt x="0" y="113754"/>
                    <a:pt x="113741" y="0"/>
                    <a:pt x="254051" y="0"/>
                  </a:cubicBezTo>
                  <a:cubicBezTo>
                    <a:pt x="394373" y="0"/>
                    <a:pt x="508114" y="113754"/>
                    <a:pt x="508114" y="254064"/>
                  </a:cubicBezTo>
                  <a:close/>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23" name="Shape 426"/>
            <p:cNvSpPr/>
            <p:nvPr/>
          </p:nvSpPr>
          <p:spPr>
            <a:xfrm>
              <a:off x="1975977" y="1107665"/>
              <a:ext cx="1105929" cy="1105942"/>
            </a:xfrm>
            <a:custGeom>
              <a:avLst/>
              <a:gdLst/>
              <a:ahLst/>
              <a:cxnLst/>
              <a:rect l="0" t="0" r="0" b="0"/>
              <a:pathLst>
                <a:path w="1105929" h="1105942">
                  <a:moveTo>
                    <a:pt x="1105929" y="552971"/>
                  </a:moveTo>
                  <a:cubicBezTo>
                    <a:pt x="1105929" y="858355"/>
                    <a:pt x="858367" y="1105942"/>
                    <a:pt x="552958" y="1105942"/>
                  </a:cubicBezTo>
                  <a:cubicBezTo>
                    <a:pt x="247574" y="1105942"/>
                    <a:pt x="0" y="858355"/>
                    <a:pt x="0" y="552971"/>
                  </a:cubicBezTo>
                  <a:cubicBezTo>
                    <a:pt x="0" y="247586"/>
                    <a:pt x="247574" y="0"/>
                    <a:pt x="552958" y="0"/>
                  </a:cubicBezTo>
                  <a:cubicBezTo>
                    <a:pt x="858367" y="0"/>
                    <a:pt x="1105929" y="247586"/>
                    <a:pt x="1105929" y="552971"/>
                  </a:cubicBezTo>
                  <a:close/>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24" name="Rectangle 23"/>
            <p:cNvSpPr/>
            <p:nvPr/>
          </p:nvSpPr>
          <p:spPr>
            <a:xfrm>
              <a:off x="699441" y="131856"/>
              <a:ext cx="865560"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Distributed</a:t>
              </a:r>
              <a:r>
                <a:rPr lang="en-US" sz="1400" b="1" spc="35">
                  <a:effectLst/>
                  <a:latin typeface="Calibri" panose="020F0502020204030204" pitchFamily="34" charset="0"/>
                  <a:ea typeface="Calibri" panose="020F0502020204030204" pitchFamily="34" charset="0"/>
                </a:rPr>
                <a:t> </a:t>
              </a:r>
              <a:endParaRPr lang="en-US" sz="1200" b="1">
                <a:effectLst/>
                <a:latin typeface="Calibri" panose="020F0502020204030204" pitchFamily="34" charset="0"/>
                <a:ea typeface="Calibri" panose="020F0502020204030204" pitchFamily="34" charset="0"/>
              </a:endParaRPr>
            </a:p>
          </p:txBody>
        </p:sp>
        <p:sp>
          <p:nvSpPr>
            <p:cNvPr id="25" name="Rectangle 24"/>
            <p:cNvSpPr/>
            <p:nvPr/>
          </p:nvSpPr>
          <p:spPr>
            <a:xfrm>
              <a:off x="1000768" y="279988"/>
              <a:ext cx="464795"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ledger</a:t>
              </a:r>
              <a:endParaRPr lang="en-US" sz="1200" b="1">
                <a:effectLst/>
                <a:latin typeface="Calibri" panose="020F0502020204030204" pitchFamily="34" charset="0"/>
                <a:ea typeface="Calibri" panose="020F0502020204030204" pitchFamily="34" charset="0"/>
              </a:endParaRPr>
            </a:p>
          </p:txBody>
        </p:sp>
        <p:sp>
          <p:nvSpPr>
            <p:cNvPr id="26" name="Rectangle 25"/>
            <p:cNvSpPr/>
            <p:nvPr/>
          </p:nvSpPr>
          <p:spPr>
            <a:xfrm>
              <a:off x="2274834" y="37050"/>
              <a:ext cx="455109"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Digital</a:t>
              </a:r>
              <a:endParaRPr lang="en-US" sz="1200" b="1">
                <a:effectLst/>
                <a:latin typeface="Calibri" panose="020F0502020204030204" pitchFamily="34" charset="0"/>
                <a:ea typeface="Calibri" panose="020F0502020204030204" pitchFamily="34" charset="0"/>
              </a:endParaRPr>
            </a:p>
          </p:txBody>
        </p:sp>
        <p:sp>
          <p:nvSpPr>
            <p:cNvPr id="27" name="Rectangle 26"/>
            <p:cNvSpPr/>
            <p:nvPr/>
          </p:nvSpPr>
          <p:spPr>
            <a:xfrm>
              <a:off x="4113785" y="537954"/>
              <a:ext cx="1066517" cy="406925"/>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dirty="0">
                  <a:effectLst/>
                  <a:latin typeface="Calibri" panose="020F0502020204030204" pitchFamily="34" charset="0"/>
                  <a:ea typeface="Calibri" panose="020F0502020204030204" pitchFamily="34" charset="0"/>
                </a:rPr>
                <a:t>Updated</a:t>
              </a:r>
              <a:r>
                <a:rPr lang="en-US" sz="1400" b="1" spc="35" dirty="0">
                  <a:effectLst/>
                  <a:latin typeface="Calibri" panose="020F0502020204030204" pitchFamily="34" charset="0"/>
                  <a:ea typeface="Calibri" panose="020F0502020204030204" pitchFamily="34" charset="0"/>
                </a:rPr>
                <a:t> </a:t>
              </a:r>
              <a:r>
                <a:rPr lang="en-US" sz="1400" b="1" dirty="0">
                  <a:effectLst/>
                  <a:latin typeface="Calibri" panose="020F0502020204030204" pitchFamily="34" charset="0"/>
                  <a:ea typeface="Calibri" panose="020F0502020204030204" pitchFamily="34" charset="0"/>
                </a:rPr>
                <a:t>near</a:t>
              </a:r>
              <a:r>
                <a:rPr lang="en-US" sz="1400" b="1" spc="35" dirty="0">
                  <a:effectLst/>
                  <a:latin typeface="Calibri" panose="020F0502020204030204" pitchFamily="34" charset="0"/>
                  <a:ea typeface="Calibri" panose="020F0502020204030204" pitchFamily="34" charset="0"/>
                </a:rPr>
                <a:t> real time</a:t>
              </a:r>
              <a:endParaRPr lang="en-US" sz="1200" b="1" dirty="0">
                <a:effectLst/>
                <a:latin typeface="Calibri" panose="020F0502020204030204" pitchFamily="34" charset="0"/>
                <a:ea typeface="Calibri" panose="020F0502020204030204" pitchFamily="34" charset="0"/>
              </a:endParaRPr>
            </a:p>
          </p:txBody>
        </p:sp>
        <p:sp>
          <p:nvSpPr>
            <p:cNvPr id="28" name="Rectangle 27"/>
            <p:cNvSpPr/>
            <p:nvPr/>
          </p:nvSpPr>
          <p:spPr>
            <a:xfrm>
              <a:off x="4333016" y="1556152"/>
              <a:ext cx="1105920"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dirty="0">
                  <a:effectLst/>
                  <a:latin typeface="Calibri" panose="020F0502020204030204" pitchFamily="34" charset="0"/>
                  <a:ea typeface="Calibri" panose="020F0502020204030204" pitchFamily="34" charset="0"/>
                </a:rPr>
                <a:t>Chronological</a:t>
              </a:r>
              <a:r>
                <a:rPr lang="en-US" sz="1400" b="1" spc="35" dirty="0">
                  <a:effectLst/>
                  <a:latin typeface="Calibri" panose="020F0502020204030204" pitchFamily="34" charset="0"/>
                  <a:ea typeface="Calibri" panose="020F0502020204030204" pitchFamily="34" charset="0"/>
                </a:rPr>
                <a:t> </a:t>
              </a:r>
              <a:endParaRPr lang="en-US" sz="1200" b="1" dirty="0">
                <a:effectLst/>
                <a:latin typeface="Calibri" panose="020F0502020204030204" pitchFamily="34" charset="0"/>
                <a:ea typeface="Calibri" panose="020F0502020204030204" pitchFamily="34" charset="0"/>
              </a:endParaRPr>
            </a:p>
          </p:txBody>
        </p:sp>
        <p:sp>
          <p:nvSpPr>
            <p:cNvPr id="29" name="Rectangle 28"/>
            <p:cNvSpPr/>
            <p:nvPr/>
          </p:nvSpPr>
          <p:spPr>
            <a:xfrm>
              <a:off x="4333016" y="1704285"/>
              <a:ext cx="1300474"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dirty="0">
                  <a:effectLst/>
                  <a:latin typeface="Calibri" panose="020F0502020204030204" pitchFamily="34" charset="0"/>
                  <a:ea typeface="Calibri" panose="020F0502020204030204" pitchFamily="34" charset="0"/>
                </a:rPr>
                <a:t>and</a:t>
              </a:r>
              <a:r>
                <a:rPr lang="en-US" sz="1400" b="1" spc="35" dirty="0">
                  <a:effectLst/>
                  <a:latin typeface="Calibri" panose="020F0502020204030204" pitchFamily="34" charset="0"/>
                  <a:ea typeface="Calibri" panose="020F0502020204030204" pitchFamily="34" charset="0"/>
                </a:rPr>
                <a:t> </a:t>
              </a:r>
              <a:r>
                <a:rPr lang="en-US" sz="1400" b="1" dirty="0">
                  <a:effectLst/>
                  <a:latin typeface="Calibri" panose="020F0502020204030204" pitchFamily="34" charset="0"/>
                  <a:ea typeface="Calibri" panose="020F0502020204030204" pitchFamily="34" charset="0"/>
                </a:rPr>
                <a:t>timestamped</a:t>
              </a:r>
              <a:endParaRPr lang="en-US" sz="1200" b="1" dirty="0">
                <a:effectLst/>
                <a:latin typeface="Calibri" panose="020F0502020204030204" pitchFamily="34" charset="0"/>
                <a:ea typeface="Calibri" panose="020F0502020204030204" pitchFamily="34" charset="0"/>
              </a:endParaRPr>
            </a:p>
          </p:txBody>
        </p:sp>
        <p:sp>
          <p:nvSpPr>
            <p:cNvPr id="30" name="Rectangle 29"/>
            <p:cNvSpPr/>
            <p:nvPr/>
          </p:nvSpPr>
          <p:spPr>
            <a:xfrm>
              <a:off x="3698019" y="2912432"/>
              <a:ext cx="1368609"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dirty="0">
                  <a:effectLst/>
                  <a:latin typeface="Calibri" panose="020F0502020204030204" pitchFamily="34" charset="0"/>
                  <a:ea typeface="Calibri" panose="020F0502020204030204" pitchFamily="34" charset="0"/>
                </a:rPr>
                <a:t>Cryptographically</a:t>
              </a:r>
              <a:r>
                <a:rPr lang="en-US" sz="1400" b="1" spc="35" dirty="0">
                  <a:effectLst/>
                  <a:latin typeface="Calibri" panose="020F0502020204030204" pitchFamily="34" charset="0"/>
                  <a:ea typeface="Calibri" panose="020F0502020204030204" pitchFamily="34" charset="0"/>
                </a:rPr>
                <a:t> </a:t>
              </a:r>
              <a:endParaRPr lang="en-US" sz="1200" b="1" dirty="0">
                <a:effectLst/>
                <a:latin typeface="Calibri" panose="020F0502020204030204" pitchFamily="34" charset="0"/>
                <a:ea typeface="Calibri" panose="020F0502020204030204" pitchFamily="34" charset="0"/>
              </a:endParaRPr>
            </a:p>
          </p:txBody>
        </p:sp>
        <p:sp>
          <p:nvSpPr>
            <p:cNvPr id="31" name="Rectangle 30"/>
            <p:cNvSpPr/>
            <p:nvPr/>
          </p:nvSpPr>
          <p:spPr>
            <a:xfrm>
              <a:off x="3698019" y="3060564"/>
              <a:ext cx="478586" cy="173719"/>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sealed</a:t>
              </a:r>
              <a:endParaRPr lang="en-US" sz="1200" b="1">
                <a:effectLst/>
                <a:latin typeface="Calibri" panose="020F0502020204030204" pitchFamily="34" charset="0"/>
                <a:ea typeface="Calibri" panose="020F0502020204030204" pitchFamily="34" charset="0"/>
              </a:endParaRPr>
            </a:p>
          </p:txBody>
        </p:sp>
        <p:sp>
          <p:nvSpPr>
            <p:cNvPr id="32" name="Rectangle 31"/>
            <p:cNvSpPr/>
            <p:nvPr/>
          </p:nvSpPr>
          <p:spPr>
            <a:xfrm>
              <a:off x="1153592" y="3073155"/>
              <a:ext cx="1151398"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dirty="0">
                  <a:effectLst/>
                  <a:latin typeface="Calibri" panose="020F0502020204030204" pitchFamily="34" charset="0"/>
                  <a:ea typeface="Calibri" panose="020F0502020204030204" pitchFamily="34" charset="0"/>
                </a:rPr>
                <a:t>Irreversible</a:t>
              </a:r>
              <a:endParaRPr lang="en-US" sz="1200" b="1" dirty="0">
                <a:effectLst/>
                <a:latin typeface="Calibri" panose="020F0502020204030204" pitchFamily="34" charset="0"/>
                <a:ea typeface="Calibri" panose="020F0502020204030204" pitchFamily="34" charset="0"/>
              </a:endParaRPr>
            </a:p>
          </p:txBody>
        </p:sp>
        <p:sp>
          <p:nvSpPr>
            <p:cNvPr id="33" name="Rectangle 32"/>
            <p:cNvSpPr/>
            <p:nvPr/>
          </p:nvSpPr>
          <p:spPr>
            <a:xfrm>
              <a:off x="1068709" y="3221288"/>
              <a:ext cx="1120712" cy="114251"/>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dirty="0">
                  <a:latin typeface="Calibri" panose="020F0502020204030204" pitchFamily="34" charset="0"/>
                  <a:ea typeface="Calibri" panose="020F0502020204030204" pitchFamily="34" charset="0"/>
                </a:rPr>
                <a:t>and auditable</a:t>
              </a:r>
              <a:endParaRPr lang="en-US" sz="1200" b="1" dirty="0">
                <a:effectLst/>
                <a:latin typeface="Calibri" panose="020F0502020204030204" pitchFamily="34" charset="0"/>
                <a:ea typeface="Calibri" panose="020F0502020204030204" pitchFamily="34" charset="0"/>
              </a:endParaRPr>
            </a:p>
          </p:txBody>
        </p:sp>
        <p:sp>
          <p:nvSpPr>
            <p:cNvPr id="34" name="Rectangle 33"/>
            <p:cNvSpPr/>
            <p:nvPr/>
          </p:nvSpPr>
          <p:spPr>
            <a:xfrm>
              <a:off x="517731" y="2330763"/>
              <a:ext cx="728469"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Operates</a:t>
              </a:r>
              <a:r>
                <a:rPr lang="en-US" sz="1400" b="1" spc="35">
                  <a:effectLst/>
                  <a:latin typeface="Calibri" panose="020F0502020204030204" pitchFamily="34" charset="0"/>
                  <a:ea typeface="Calibri" panose="020F0502020204030204" pitchFamily="34" charset="0"/>
                </a:rPr>
                <a:t> </a:t>
              </a:r>
              <a:endParaRPr lang="en-US" sz="1200" b="1">
                <a:effectLst/>
                <a:latin typeface="Calibri" panose="020F0502020204030204" pitchFamily="34" charset="0"/>
                <a:ea typeface="Calibri" panose="020F0502020204030204" pitchFamily="34" charset="0"/>
              </a:endParaRPr>
            </a:p>
          </p:txBody>
        </p:sp>
        <p:sp>
          <p:nvSpPr>
            <p:cNvPr id="35" name="Rectangle 34"/>
            <p:cNvSpPr/>
            <p:nvPr/>
          </p:nvSpPr>
          <p:spPr>
            <a:xfrm>
              <a:off x="517731" y="2478896"/>
              <a:ext cx="675110"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‘trustless’</a:t>
              </a:r>
              <a:endParaRPr lang="en-US" sz="1200" b="1">
                <a:effectLst/>
                <a:latin typeface="Calibri" panose="020F0502020204030204" pitchFamily="34" charset="0"/>
                <a:ea typeface="Calibri" panose="020F0502020204030204" pitchFamily="34" charset="0"/>
              </a:endParaRPr>
            </a:p>
          </p:txBody>
        </p:sp>
        <p:sp>
          <p:nvSpPr>
            <p:cNvPr id="36" name="Rectangle 35"/>
            <p:cNvSpPr/>
            <p:nvPr/>
          </p:nvSpPr>
          <p:spPr>
            <a:xfrm>
              <a:off x="36547" y="1519365"/>
              <a:ext cx="838470"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Fewer</a:t>
              </a:r>
              <a:r>
                <a:rPr lang="en-US" sz="1400" b="1" spc="35">
                  <a:effectLst/>
                  <a:latin typeface="Calibri" panose="020F0502020204030204" pitchFamily="34" charset="0"/>
                  <a:ea typeface="Calibri" panose="020F0502020204030204" pitchFamily="34" charset="0"/>
                </a:rPr>
                <a:t> </a:t>
              </a:r>
              <a:r>
                <a:rPr lang="en-US" sz="1400" b="1">
                  <a:effectLst/>
                  <a:latin typeface="Calibri" panose="020F0502020204030204" pitchFamily="34" charset="0"/>
                  <a:ea typeface="Calibri" panose="020F0502020204030204" pitchFamily="34" charset="0"/>
                </a:rPr>
                <a:t>third</a:t>
              </a:r>
              <a:endParaRPr lang="en-US" sz="1200" b="1">
                <a:effectLst/>
                <a:latin typeface="Calibri" panose="020F0502020204030204" pitchFamily="34" charset="0"/>
                <a:ea typeface="Calibri" panose="020F0502020204030204" pitchFamily="34" charset="0"/>
              </a:endParaRPr>
            </a:p>
          </p:txBody>
        </p:sp>
        <p:sp>
          <p:nvSpPr>
            <p:cNvPr id="37" name="Rectangle 36"/>
            <p:cNvSpPr/>
            <p:nvPr/>
          </p:nvSpPr>
          <p:spPr>
            <a:xfrm>
              <a:off x="285533" y="1667498"/>
              <a:ext cx="507318"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parties</a:t>
              </a:r>
              <a:endParaRPr lang="en-US" sz="1200" b="1">
                <a:effectLst/>
                <a:latin typeface="Calibri" panose="020F0502020204030204" pitchFamily="34" charset="0"/>
                <a:ea typeface="Calibri" panose="020F0502020204030204" pitchFamily="34" charset="0"/>
              </a:endParaRPr>
            </a:p>
          </p:txBody>
        </p:sp>
        <p:sp>
          <p:nvSpPr>
            <p:cNvPr id="38" name="Shape 442"/>
            <p:cNvSpPr/>
            <p:nvPr/>
          </p:nvSpPr>
          <p:spPr>
            <a:xfrm>
              <a:off x="3430007" y="969936"/>
              <a:ext cx="148056" cy="64935"/>
            </a:xfrm>
            <a:custGeom>
              <a:avLst/>
              <a:gdLst/>
              <a:ahLst/>
              <a:cxnLst/>
              <a:rect l="0" t="0" r="0" b="0"/>
              <a:pathLst>
                <a:path w="148056" h="64935">
                  <a:moveTo>
                    <a:pt x="148056" y="0"/>
                  </a:moveTo>
                  <a:lnTo>
                    <a:pt x="0" y="64935"/>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39" name="Shape 443"/>
            <p:cNvSpPr/>
            <p:nvPr/>
          </p:nvSpPr>
          <p:spPr>
            <a:xfrm>
              <a:off x="3606564" y="1851303"/>
              <a:ext cx="131254" cy="1156"/>
            </a:xfrm>
            <a:custGeom>
              <a:avLst/>
              <a:gdLst/>
              <a:ahLst/>
              <a:cxnLst/>
              <a:rect l="0" t="0" r="0" b="0"/>
              <a:pathLst>
                <a:path w="131254" h="1156">
                  <a:moveTo>
                    <a:pt x="131254" y="1156"/>
                  </a:moveTo>
                  <a:lnTo>
                    <a:pt x="0" y="0"/>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40" name="Shape 444"/>
            <p:cNvSpPr/>
            <p:nvPr/>
          </p:nvSpPr>
          <p:spPr>
            <a:xfrm>
              <a:off x="3138565" y="2578806"/>
              <a:ext cx="65634" cy="127483"/>
            </a:xfrm>
            <a:custGeom>
              <a:avLst/>
              <a:gdLst/>
              <a:ahLst/>
              <a:cxnLst/>
              <a:rect l="0" t="0" r="0" b="0"/>
              <a:pathLst>
                <a:path w="65634" h="127483">
                  <a:moveTo>
                    <a:pt x="0" y="0"/>
                  </a:moveTo>
                  <a:lnTo>
                    <a:pt x="65634" y="127483"/>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41" name="Shape 445"/>
            <p:cNvSpPr/>
            <p:nvPr/>
          </p:nvSpPr>
          <p:spPr>
            <a:xfrm>
              <a:off x="1593668" y="2372043"/>
              <a:ext cx="77800" cy="108750"/>
            </a:xfrm>
            <a:custGeom>
              <a:avLst/>
              <a:gdLst/>
              <a:ahLst/>
              <a:cxnLst/>
              <a:rect l="0" t="0" r="0" b="0"/>
              <a:pathLst>
                <a:path w="77800" h="108750">
                  <a:moveTo>
                    <a:pt x="77800" y="0"/>
                  </a:moveTo>
                  <a:lnTo>
                    <a:pt x="0" y="108750"/>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42" name="Shape 446"/>
            <p:cNvSpPr/>
            <p:nvPr/>
          </p:nvSpPr>
          <p:spPr>
            <a:xfrm>
              <a:off x="1301760" y="1696658"/>
              <a:ext cx="144094" cy="7531"/>
            </a:xfrm>
            <a:custGeom>
              <a:avLst/>
              <a:gdLst/>
              <a:ahLst/>
              <a:cxnLst/>
              <a:rect l="0" t="0" r="0" b="0"/>
              <a:pathLst>
                <a:path w="144094" h="7531">
                  <a:moveTo>
                    <a:pt x="144094" y="7531"/>
                  </a:moveTo>
                  <a:lnTo>
                    <a:pt x="0" y="0"/>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43" name="Shape 447"/>
            <p:cNvSpPr/>
            <p:nvPr/>
          </p:nvSpPr>
          <p:spPr>
            <a:xfrm>
              <a:off x="2436151" y="2703243"/>
              <a:ext cx="13132" cy="133071"/>
            </a:xfrm>
            <a:custGeom>
              <a:avLst/>
              <a:gdLst/>
              <a:ahLst/>
              <a:cxnLst/>
              <a:rect l="0" t="0" r="0" b="0"/>
              <a:pathLst>
                <a:path w="13132" h="133071">
                  <a:moveTo>
                    <a:pt x="13132" y="0"/>
                  </a:moveTo>
                  <a:lnTo>
                    <a:pt x="0" y="133071"/>
                  </a:lnTo>
                </a:path>
              </a:pathLst>
            </a:custGeom>
            <a:ln w="7290" cap="flat">
              <a:miter lim="127000"/>
            </a:ln>
          </p:spPr>
          <p:style>
            <a:lnRef idx="1">
              <a:srgbClr val="D3CEC6"/>
            </a:lnRef>
            <a:fillRef idx="0">
              <a:srgbClr val="000000">
                <a:alpha val="0"/>
              </a:srgbClr>
            </a:fillRef>
            <a:effectRef idx="0">
              <a:scrgbClr r="0" g="0" b="0"/>
            </a:effectRef>
            <a:fontRef idx="none"/>
          </p:style>
          <p:txBody>
            <a:bodyPr/>
            <a:lstStyle/>
            <a:p>
              <a:endParaRPr lang="en-US" sz="3600" b="1"/>
            </a:p>
          </p:txBody>
        </p:sp>
        <p:sp>
          <p:nvSpPr>
            <p:cNvPr id="44" name="Shape 448"/>
            <p:cNvSpPr/>
            <p:nvPr/>
          </p:nvSpPr>
          <p:spPr>
            <a:xfrm>
              <a:off x="2385698" y="2659501"/>
              <a:ext cx="114046" cy="108976"/>
            </a:xfrm>
            <a:custGeom>
              <a:avLst/>
              <a:gdLst/>
              <a:ahLst/>
              <a:cxnLst/>
              <a:rect l="0" t="0" r="0" b="0"/>
              <a:pathLst>
                <a:path w="114046" h="108976">
                  <a:moveTo>
                    <a:pt x="57028" y="0"/>
                  </a:moveTo>
                  <a:cubicBezTo>
                    <a:pt x="70326" y="0"/>
                    <a:pt x="83623" y="5070"/>
                    <a:pt x="93764" y="15211"/>
                  </a:cubicBezTo>
                  <a:cubicBezTo>
                    <a:pt x="114046" y="35506"/>
                    <a:pt x="114046" y="68412"/>
                    <a:pt x="93764" y="88694"/>
                  </a:cubicBezTo>
                  <a:cubicBezTo>
                    <a:pt x="73482" y="108976"/>
                    <a:pt x="40576" y="108976"/>
                    <a:pt x="20282" y="88694"/>
                  </a:cubicBezTo>
                  <a:cubicBezTo>
                    <a:pt x="0" y="68412"/>
                    <a:pt x="0" y="35506"/>
                    <a:pt x="20282" y="15211"/>
                  </a:cubicBezTo>
                  <a:cubicBezTo>
                    <a:pt x="30429" y="5070"/>
                    <a:pt x="43729" y="0"/>
                    <a:pt x="57028"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45" name="Shape 449"/>
            <p:cNvSpPr/>
            <p:nvPr/>
          </p:nvSpPr>
          <p:spPr>
            <a:xfrm>
              <a:off x="1763250" y="751610"/>
              <a:ext cx="114046" cy="108976"/>
            </a:xfrm>
            <a:custGeom>
              <a:avLst/>
              <a:gdLst/>
              <a:ahLst/>
              <a:cxnLst/>
              <a:rect l="0" t="0" r="0" b="0"/>
              <a:pathLst>
                <a:path w="114046" h="108976">
                  <a:moveTo>
                    <a:pt x="57028" y="0"/>
                  </a:moveTo>
                  <a:cubicBezTo>
                    <a:pt x="70326" y="0"/>
                    <a:pt x="83623" y="5071"/>
                    <a:pt x="93764" y="15211"/>
                  </a:cubicBezTo>
                  <a:cubicBezTo>
                    <a:pt x="114046" y="35506"/>
                    <a:pt x="114046" y="68412"/>
                    <a:pt x="93764" y="88694"/>
                  </a:cubicBezTo>
                  <a:cubicBezTo>
                    <a:pt x="73482" y="108976"/>
                    <a:pt x="40576" y="108976"/>
                    <a:pt x="20282" y="88694"/>
                  </a:cubicBezTo>
                  <a:cubicBezTo>
                    <a:pt x="0" y="68412"/>
                    <a:pt x="0" y="35506"/>
                    <a:pt x="20282" y="15211"/>
                  </a:cubicBezTo>
                  <a:cubicBezTo>
                    <a:pt x="30429" y="5071"/>
                    <a:pt x="43729" y="0"/>
                    <a:pt x="57028"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46" name="Shape 450"/>
            <p:cNvSpPr/>
            <p:nvPr/>
          </p:nvSpPr>
          <p:spPr>
            <a:xfrm>
              <a:off x="3081541" y="2526851"/>
              <a:ext cx="114046" cy="108976"/>
            </a:xfrm>
            <a:custGeom>
              <a:avLst/>
              <a:gdLst/>
              <a:ahLst/>
              <a:cxnLst/>
              <a:rect l="0" t="0" r="0" b="0"/>
              <a:pathLst>
                <a:path w="114046" h="108976">
                  <a:moveTo>
                    <a:pt x="57028" y="0"/>
                  </a:moveTo>
                  <a:cubicBezTo>
                    <a:pt x="70326" y="0"/>
                    <a:pt x="83623" y="5070"/>
                    <a:pt x="93764" y="15211"/>
                  </a:cubicBezTo>
                  <a:cubicBezTo>
                    <a:pt x="114046" y="35506"/>
                    <a:pt x="114046" y="68412"/>
                    <a:pt x="93764" y="88694"/>
                  </a:cubicBezTo>
                  <a:cubicBezTo>
                    <a:pt x="73482" y="108976"/>
                    <a:pt x="40577" y="108976"/>
                    <a:pt x="20282" y="88694"/>
                  </a:cubicBezTo>
                  <a:cubicBezTo>
                    <a:pt x="0" y="68412"/>
                    <a:pt x="0" y="35506"/>
                    <a:pt x="20282" y="15211"/>
                  </a:cubicBezTo>
                  <a:cubicBezTo>
                    <a:pt x="30429" y="5070"/>
                    <a:pt x="43729" y="0"/>
                    <a:pt x="57028"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47" name="Shape 451"/>
            <p:cNvSpPr/>
            <p:nvPr/>
          </p:nvSpPr>
          <p:spPr>
            <a:xfrm>
              <a:off x="3553257" y="1802741"/>
              <a:ext cx="106629" cy="101886"/>
            </a:xfrm>
            <a:custGeom>
              <a:avLst/>
              <a:gdLst/>
              <a:ahLst/>
              <a:cxnLst/>
              <a:rect l="0" t="0" r="0" b="0"/>
              <a:pathLst>
                <a:path w="106629" h="101886">
                  <a:moveTo>
                    <a:pt x="53310" y="0"/>
                  </a:moveTo>
                  <a:cubicBezTo>
                    <a:pt x="65739" y="0"/>
                    <a:pt x="78168" y="4744"/>
                    <a:pt x="87656" y="14230"/>
                  </a:cubicBezTo>
                  <a:cubicBezTo>
                    <a:pt x="106629" y="33192"/>
                    <a:pt x="106629" y="63938"/>
                    <a:pt x="87656" y="82912"/>
                  </a:cubicBezTo>
                  <a:cubicBezTo>
                    <a:pt x="68682" y="101886"/>
                    <a:pt x="37935" y="101886"/>
                    <a:pt x="18974" y="82912"/>
                  </a:cubicBezTo>
                  <a:cubicBezTo>
                    <a:pt x="0" y="63938"/>
                    <a:pt x="0" y="33192"/>
                    <a:pt x="18974" y="14230"/>
                  </a:cubicBezTo>
                  <a:cubicBezTo>
                    <a:pt x="28454" y="4744"/>
                    <a:pt x="40882" y="0"/>
                    <a:pt x="53310"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48" name="Shape 452"/>
            <p:cNvSpPr/>
            <p:nvPr/>
          </p:nvSpPr>
          <p:spPr>
            <a:xfrm>
              <a:off x="1392541" y="1655619"/>
              <a:ext cx="106629" cy="101886"/>
            </a:xfrm>
            <a:custGeom>
              <a:avLst/>
              <a:gdLst/>
              <a:ahLst/>
              <a:cxnLst/>
              <a:rect l="0" t="0" r="0" b="0"/>
              <a:pathLst>
                <a:path w="106629" h="101886">
                  <a:moveTo>
                    <a:pt x="53310" y="0"/>
                  </a:moveTo>
                  <a:cubicBezTo>
                    <a:pt x="65738" y="0"/>
                    <a:pt x="78168" y="4743"/>
                    <a:pt x="87655" y="14230"/>
                  </a:cubicBezTo>
                  <a:cubicBezTo>
                    <a:pt x="106629" y="33192"/>
                    <a:pt x="106629" y="63938"/>
                    <a:pt x="87655" y="82912"/>
                  </a:cubicBezTo>
                  <a:cubicBezTo>
                    <a:pt x="68681" y="101886"/>
                    <a:pt x="37935" y="101886"/>
                    <a:pt x="18974" y="82912"/>
                  </a:cubicBezTo>
                  <a:cubicBezTo>
                    <a:pt x="0" y="63938"/>
                    <a:pt x="0" y="33192"/>
                    <a:pt x="18974" y="14230"/>
                  </a:cubicBezTo>
                  <a:cubicBezTo>
                    <a:pt x="28454" y="4743"/>
                    <a:pt x="40881" y="0"/>
                    <a:pt x="53310"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49" name="Shape 453"/>
            <p:cNvSpPr/>
            <p:nvPr/>
          </p:nvSpPr>
          <p:spPr>
            <a:xfrm>
              <a:off x="2858397" y="583869"/>
              <a:ext cx="106629" cy="101886"/>
            </a:xfrm>
            <a:custGeom>
              <a:avLst/>
              <a:gdLst/>
              <a:ahLst/>
              <a:cxnLst/>
              <a:rect l="0" t="0" r="0" b="0"/>
              <a:pathLst>
                <a:path w="106629" h="101886">
                  <a:moveTo>
                    <a:pt x="53310" y="0"/>
                  </a:moveTo>
                  <a:cubicBezTo>
                    <a:pt x="65739" y="0"/>
                    <a:pt x="78168" y="4743"/>
                    <a:pt x="87656" y="14230"/>
                  </a:cubicBezTo>
                  <a:cubicBezTo>
                    <a:pt x="106629" y="33192"/>
                    <a:pt x="106629" y="63938"/>
                    <a:pt x="87656" y="82912"/>
                  </a:cubicBezTo>
                  <a:cubicBezTo>
                    <a:pt x="68682" y="101886"/>
                    <a:pt x="37935" y="101886"/>
                    <a:pt x="18974" y="82912"/>
                  </a:cubicBezTo>
                  <a:cubicBezTo>
                    <a:pt x="0" y="63938"/>
                    <a:pt x="0" y="33192"/>
                    <a:pt x="18974" y="14230"/>
                  </a:cubicBezTo>
                  <a:cubicBezTo>
                    <a:pt x="28454" y="4743"/>
                    <a:pt x="40882" y="0"/>
                    <a:pt x="53310"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0" name="Shape 454"/>
            <p:cNvSpPr/>
            <p:nvPr/>
          </p:nvSpPr>
          <p:spPr>
            <a:xfrm>
              <a:off x="1653339" y="2292782"/>
              <a:ext cx="101930" cy="97396"/>
            </a:xfrm>
            <a:custGeom>
              <a:avLst/>
              <a:gdLst/>
              <a:ahLst/>
              <a:cxnLst/>
              <a:rect l="0" t="0" r="0" b="0"/>
              <a:pathLst>
                <a:path w="101930" h="97396">
                  <a:moveTo>
                    <a:pt x="50960" y="0"/>
                  </a:moveTo>
                  <a:cubicBezTo>
                    <a:pt x="62843" y="0"/>
                    <a:pt x="74727" y="4534"/>
                    <a:pt x="83795" y="13602"/>
                  </a:cubicBezTo>
                  <a:cubicBezTo>
                    <a:pt x="101930" y="31725"/>
                    <a:pt x="101930" y="61126"/>
                    <a:pt x="83795" y="79261"/>
                  </a:cubicBezTo>
                  <a:cubicBezTo>
                    <a:pt x="65659" y="97396"/>
                    <a:pt x="36259" y="97396"/>
                    <a:pt x="18136" y="79261"/>
                  </a:cubicBezTo>
                  <a:cubicBezTo>
                    <a:pt x="0" y="61126"/>
                    <a:pt x="0" y="31725"/>
                    <a:pt x="18136" y="13602"/>
                  </a:cubicBezTo>
                  <a:cubicBezTo>
                    <a:pt x="27197" y="4534"/>
                    <a:pt x="39078" y="0"/>
                    <a:pt x="50960"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1" name="Shape 455"/>
            <p:cNvSpPr/>
            <p:nvPr/>
          </p:nvSpPr>
          <p:spPr>
            <a:xfrm>
              <a:off x="3077554" y="1062582"/>
              <a:ext cx="106210" cy="101485"/>
            </a:xfrm>
            <a:custGeom>
              <a:avLst/>
              <a:gdLst/>
              <a:ahLst/>
              <a:cxnLst/>
              <a:rect l="0" t="0" r="0" b="0"/>
              <a:pathLst>
                <a:path w="106210" h="101485">
                  <a:moveTo>
                    <a:pt x="53100" y="0"/>
                  </a:moveTo>
                  <a:cubicBezTo>
                    <a:pt x="65481" y="0"/>
                    <a:pt x="77863" y="4725"/>
                    <a:pt x="87313" y="14173"/>
                  </a:cubicBezTo>
                  <a:cubicBezTo>
                    <a:pt x="106210" y="33058"/>
                    <a:pt x="106210" y="63691"/>
                    <a:pt x="87313" y="82588"/>
                  </a:cubicBezTo>
                  <a:cubicBezTo>
                    <a:pt x="68415" y="101485"/>
                    <a:pt x="37783" y="101485"/>
                    <a:pt x="18898" y="82588"/>
                  </a:cubicBezTo>
                  <a:cubicBezTo>
                    <a:pt x="0" y="63691"/>
                    <a:pt x="0" y="33058"/>
                    <a:pt x="18898" y="14173"/>
                  </a:cubicBezTo>
                  <a:cubicBezTo>
                    <a:pt x="28340" y="4725"/>
                    <a:pt x="40719" y="0"/>
                    <a:pt x="53100"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2" name="Shape 456"/>
            <p:cNvSpPr/>
            <p:nvPr/>
          </p:nvSpPr>
          <p:spPr>
            <a:xfrm>
              <a:off x="3174317" y="1865780"/>
              <a:ext cx="106210" cy="101485"/>
            </a:xfrm>
            <a:custGeom>
              <a:avLst/>
              <a:gdLst/>
              <a:ahLst/>
              <a:cxnLst/>
              <a:rect l="0" t="0" r="0" b="0"/>
              <a:pathLst>
                <a:path w="106210" h="101485">
                  <a:moveTo>
                    <a:pt x="53100" y="0"/>
                  </a:moveTo>
                  <a:cubicBezTo>
                    <a:pt x="65481" y="0"/>
                    <a:pt x="77864" y="4725"/>
                    <a:pt x="87313" y="14173"/>
                  </a:cubicBezTo>
                  <a:cubicBezTo>
                    <a:pt x="106210" y="33058"/>
                    <a:pt x="106210" y="63691"/>
                    <a:pt x="87313" y="82588"/>
                  </a:cubicBezTo>
                  <a:cubicBezTo>
                    <a:pt x="68415" y="101485"/>
                    <a:pt x="37783" y="101485"/>
                    <a:pt x="18898" y="82588"/>
                  </a:cubicBezTo>
                  <a:cubicBezTo>
                    <a:pt x="0" y="63691"/>
                    <a:pt x="0" y="33058"/>
                    <a:pt x="18898" y="14173"/>
                  </a:cubicBezTo>
                  <a:cubicBezTo>
                    <a:pt x="28340" y="4725"/>
                    <a:pt x="40720" y="0"/>
                    <a:pt x="53100"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3" name="Shape 457"/>
            <p:cNvSpPr/>
            <p:nvPr/>
          </p:nvSpPr>
          <p:spPr>
            <a:xfrm>
              <a:off x="2535493" y="2428791"/>
              <a:ext cx="106210" cy="101485"/>
            </a:xfrm>
            <a:custGeom>
              <a:avLst/>
              <a:gdLst/>
              <a:ahLst/>
              <a:cxnLst/>
              <a:rect l="0" t="0" r="0" b="0"/>
              <a:pathLst>
                <a:path w="106210" h="101485">
                  <a:moveTo>
                    <a:pt x="53100" y="0"/>
                  </a:moveTo>
                  <a:cubicBezTo>
                    <a:pt x="65481" y="0"/>
                    <a:pt x="77864" y="4725"/>
                    <a:pt x="87313" y="14173"/>
                  </a:cubicBezTo>
                  <a:cubicBezTo>
                    <a:pt x="106210" y="33058"/>
                    <a:pt x="106210" y="63691"/>
                    <a:pt x="87313" y="82588"/>
                  </a:cubicBezTo>
                  <a:cubicBezTo>
                    <a:pt x="68415" y="101485"/>
                    <a:pt x="37783" y="101485"/>
                    <a:pt x="18898" y="82588"/>
                  </a:cubicBezTo>
                  <a:cubicBezTo>
                    <a:pt x="0" y="63691"/>
                    <a:pt x="0" y="33058"/>
                    <a:pt x="18898" y="14173"/>
                  </a:cubicBezTo>
                  <a:cubicBezTo>
                    <a:pt x="28340" y="4725"/>
                    <a:pt x="40719" y="0"/>
                    <a:pt x="53100"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4" name="Shape 458"/>
            <p:cNvSpPr/>
            <p:nvPr/>
          </p:nvSpPr>
          <p:spPr>
            <a:xfrm>
              <a:off x="1882337" y="957640"/>
              <a:ext cx="106210" cy="101485"/>
            </a:xfrm>
            <a:custGeom>
              <a:avLst/>
              <a:gdLst/>
              <a:ahLst/>
              <a:cxnLst/>
              <a:rect l="0" t="0" r="0" b="0"/>
              <a:pathLst>
                <a:path w="106210" h="101485">
                  <a:moveTo>
                    <a:pt x="53100" y="0"/>
                  </a:moveTo>
                  <a:cubicBezTo>
                    <a:pt x="65481" y="0"/>
                    <a:pt x="77864" y="4725"/>
                    <a:pt x="87313" y="14173"/>
                  </a:cubicBezTo>
                  <a:cubicBezTo>
                    <a:pt x="106210" y="33058"/>
                    <a:pt x="106210" y="63691"/>
                    <a:pt x="87313" y="82588"/>
                  </a:cubicBezTo>
                  <a:cubicBezTo>
                    <a:pt x="68415" y="101485"/>
                    <a:pt x="37783" y="101485"/>
                    <a:pt x="18898" y="82588"/>
                  </a:cubicBezTo>
                  <a:cubicBezTo>
                    <a:pt x="0" y="63691"/>
                    <a:pt x="0" y="33058"/>
                    <a:pt x="18898" y="14173"/>
                  </a:cubicBezTo>
                  <a:cubicBezTo>
                    <a:pt x="28340" y="4725"/>
                    <a:pt x="40719" y="0"/>
                    <a:pt x="53100"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5" name="Shape 459"/>
            <p:cNvSpPr/>
            <p:nvPr/>
          </p:nvSpPr>
          <p:spPr>
            <a:xfrm>
              <a:off x="1800056" y="2123405"/>
              <a:ext cx="84785" cy="81014"/>
            </a:xfrm>
            <a:custGeom>
              <a:avLst/>
              <a:gdLst/>
              <a:ahLst/>
              <a:cxnLst/>
              <a:rect l="0" t="0" r="0" b="0"/>
              <a:pathLst>
                <a:path w="84785" h="81014">
                  <a:moveTo>
                    <a:pt x="42399" y="0"/>
                  </a:moveTo>
                  <a:cubicBezTo>
                    <a:pt x="52286" y="0"/>
                    <a:pt x="62173" y="3772"/>
                    <a:pt x="69710" y="11316"/>
                  </a:cubicBezTo>
                  <a:cubicBezTo>
                    <a:pt x="84785" y="26391"/>
                    <a:pt x="84785" y="50864"/>
                    <a:pt x="69710" y="65939"/>
                  </a:cubicBezTo>
                  <a:cubicBezTo>
                    <a:pt x="54635" y="81014"/>
                    <a:pt x="30163" y="81014"/>
                    <a:pt x="15088" y="65939"/>
                  </a:cubicBezTo>
                  <a:cubicBezTo>
                    <a:pt x="0" y="50864"/>
                    <a:pt x="0" y="26391"/>
                    <a:pt x="15088" y="11316"/>
                  </a:cubicBezTo>
                  <a:cubicBezTo>
                    <a:pt x="22625" y="3772"/>
                    <a:pt x="32512" y="0"/>
                    <a:pt x="42399"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6" name="Shape 460"/>
            <p:cNvSpPr/>
            <p:nvPr/>
          </p:nvSpPr>
          <p:spPr>
            <a:xfrm>
              <a:off x="1558794" y="1439023"/>
              <a:ext cx="84785" cy="81014"/>
            </a:xfrm>
            <a:custGeom>
              <a:avLst/>
              <a:gdLst/>
              <a:ahLst/>
              <a:cxnLst/>
              <a:rect l="0" t="0" r="0" b="0"/>
              <a:pathLst>
                <a:path w="84785" h="81014">
                  <a:moveTo>
                    <a:pt x="42399" y="0"/>
                  </a:moveTo>
                  <a:cubicBezTo>
                    <a:pt x="52286" y="0"/>
                    <a:pt x="62173" y="3772"/>
                    <a:pt x="69710" y="11316"/>
                  </a:cubicBezTo>
                  <a:cubicBezTo>
                    <a:pt x="84785" y="26391"/>
                    <a:pt x="84785" y="50864"/>
                    <a:pt x="69710" y="65939"/>
                  </a:cubicBezTo>
                  <a:cubicBezTo>
                    <a:pt x="54635" y="81014"/>
                    <a:pt x="30163" y="81014"/>
                    <a:pt x="15088" y="65939"/>
                  </a:cubicBezTo>
                  <a:cubicBezTo>
                    <a:pt x="0" y="50864"/>
                    <a:pt x="0" y="26391"/>
                    <a:pt x="15088" y="11316"/>
                  </a:cubicBezTo>
                  <a:cubicBezTo>
                    <a:pt x="22625" y="3772"/>
                    <a:pt x="32512" y="0"/>
                    <a:pt x="42399"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7" name="Shape 461"/>
            <p:cNvSpPr/>
            <p:nvPr/>
          </p:nvSpPr>
          <p:spPr>
            <a:xfrm>
              <a:off x="3072370" y="2235799"/>
              <a:ext cx="84786" cy="81014"/>
            </a:xfrm>
            <a:custGeom>
              <a:avLst/>
              <a:gdLst/>
              <a:ahLst/>
              <a:cxnLst/>
              <a:rect l="0" t="0" r="0" b="0"/>
              <a:pathLst>
                <a:path w="84786" h="81014">
                  <a:moveTo>
                    <a:pt x="42399" y="0"/>
                  </a:moveTo>
                  <a:cubicBezTo>
                    <a:pt x="52286" y="0"/>
                    <a:pt x="62173" y="3772"/>
                    <a:pt x="69710" y="11316"/>
                  </a:cubicBezTo>
                  <a:cubicBezTo>
                    <a:pt x="84786" y="26391"/>
                    <a:pt x="84786" y="50864"/>
                    <a:pt x="69710" y="65939"/>
                  </a:cubicBezTo>
                  <a:cubicBezTo>
                    <a:pt x="54635" y="81014"/>
                    <a:pt x="30163" y="81014"/>
                    <a:pt x="15088" y="65939"/>
                  </a:cubicBezTo>
                  <a:cubicBezTo>
                    <a:pt x="0" y="50864"/>
                    <a:pt x="0" y="26391"/>
                    <a:pt x="15088" y="11316"/>
                  </a:cubicBezTo>
                  <a:cubicBezTo>
                    <a:pt x="22625" y="3772"/>
                    <a:pt x="32512" y="0"/>
                    <a:pt x="42399"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8" name="Shape 462"/>
            <p:cNvSpPr/>
            <p:nvPr/>
          </p:nvSpPr>
          <p:spPr>
            <a:xfrm>
              <a:off x="1733245" y="1510594"/>
              <a:ext cx="84785" cy="81014"/>
            </a:xfrm>
            <a:custGeom>
              <a:avLst/>
              <a:gdLst/>
              <a:ahLst/>
              <a:cxnLst/>
              <a:rect l="0" t="0" r="0" b="0"/>
              <a:pathLst>
                <a:path w="84785" h="81014">
                  <a:moveTo>
                    <a:pt x="42399" y="0"/>
                  </a:moveTo>
                  <a:cubicBezTo>
                    <a:pt x="52286" y="0"/>
                    <a:pt x="62173" y="3772"/>
                    <a:pt x="69710" y="11316"/>
                  </a:cubicBezTo>
                  <a:cubicBezTo>
                    <a:pt x="84785" y="26391"/>
                    <a:pt x="84785" y="50864"/>
                    <a:pt x="69710" y="65939"/>
                  </a:cubicBezTo>
                  <a:cubicBezTo>
                    <a:pt x="54635" y="81014"/>
                    <a:pt x="30163" y="81014"/>
                    <a:pt x="15088" y="65939"/>
                  </a:cubicBezTo>
                  <a:cubicBezTo>
                    <a:pt x="0" y="50864"/>
                    <a:pt x="0" y="26391"/>
                    <a:pt x="15088" y="11316"/>
                  </a:cubicBezTo>
                  <a:cubicBezTo>
                    <a:pt x="22625" y="3772"/>
                    <a:pt x="32512" y="0"/>
                    <a:pt x="42399"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59" name="Shape 463"/>
            <p:cNvSpPr/>
            <p:nvPr/>
          </p:nvSpPr>
          <p:spPr>
            <a:xfrm>
              <a:off x="2344559" y="521888"/>
              <a:ext cx="138646" cy="132480"/>
            </a:xfrm>
            <a:custGeom>
              <a:avLst/>
              <a:gdLst/>
              <a:ahLst/>
              <a:cxnLst/>
              <a:rect l="0" t="0" r="0" b="0"/>
              <a:pathLst>
                <a:path w="138646" h="132480">
                  <a:moveTo>
                    <a:pt x="69323" y="0"/>
                  </a:moveTo>
                  <a:cubicBezTo>
                    <a:pt x="85487" y="0"/>
                    <a:pt x="101651" y="6166"/>
                    <a:pt x="113983" y="18497"/>
                  </a:cubicBezTo>
                  <a:cubicBezTo>
                    <a:pt x="138646" y="43161"/>
                    <a:pt x="138646" y="83153"/>
                    <a:pt x="113983" y="107817"/>
                  </a:cubicBezTo>
                  <a:cubicBezTo>
                    <a:pt x="89319" y="132480"/>
                    <a:pt x="49327" y="132480"/>
                    <a:pt x="24663" y="107817"/>
                  </a:cubicBezTo>
                  <a:cubicBezTo>
                    <a:pt x="0" y="83153"/>
                    <a:pt x="0" y="43161"/>
                    <a:pt x="24663" y="18497"/>
                  </a:cubicBezTo>
                  <a:cubicBezTo>
                    <a:pt x="36995" y="6166"/>
                    <a:pt x="53159" y="0"/>
                    <a:pt x="69323"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60" name="Shape 464"/>
            <p:cNvSpPr/>
            <p:nvPr/>
          </p:nvSpPr>
          <p:spPr>
            <a:xfrm>
              <a:off x="3356060" y="967495"/>
              <a:ext cx="147879" cy="141300"/>
            </a:xfrm>
            <a:custGeom>
              <a:avLst/>
              <a:gdLst/>
              <a:ahLst/>
              <a:cxnLst/>
              <a:rect l="0" t="0" r="0" b="0"/>
              <a:pathLst>
                <a:path w="147879" h="141300">
                  <a:moveTo>
                    <a:pt x="73951" y="0"/>
                  </a:moveTo>
                  <a:cubicBezTo>
                    <a:pt x="91189" y="0"/>
                    <a:pt x="108426" y="6579"/>
                    <a:pt x="121577" y="19736"/>
                  </a:cubicBezTo>
                  <a:cubicBezTo>
                    <a:pt x="147879" y="46050"/>
                    <a:pt x="147879" y="88697"/>
                    <a:pt x="121577" y="114998"/>
                  </a:cubicBezTo>
                  <a:cubicBezTo>
                    <a:pt x="95275" y="141300"/>
                    <a:pt x="52629" y="141300"/>
                    <a:pt x="26314" y="114998"/>
                  </a:cubicBezTo>
                  <a:cubicBezTo>
                    <a:pt x="0" y="88697"/>
                    <a:pt x="0" y="46050"/>
                    <a:pt x="26314" y="19736"/>
                  </a:cubicBezTo>
                  <a:cubicBezTo>
                    <a:pt x="39472" y="6579"/>
                    <a:pt x="56712" y="0"/>
                    <a:pt x="73951"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61" name="Shape 465"/>
            <p:cNvSpPr/>
            <p:nvPr/>
          </p:nvSpPr>
          <p:spPr>
            <a:xfrm>
              <a:off x="1443623" y="1245369"/>
              <a:ext cx="103683" cy="99073"/>
            </a:xfrm>
            <a:custGeom>
              <a:avLst/>
              <a:gdLst/>
              <a:ahLst/>
              <a:cxnLst/>
              <a:rect l="0" t="0" r="0" b="0"/>
              <a:pathLst>
                <a:path w="103683" h="99073">
                  <a:moveTo>
                    <a:pt x="51841" y="0"/>
                  </a:moveTo>
                  <a:cubicBezTo>
                    <a:pt x="63932" y="0"/>
                    <a:pt x="76022" y="4611"/>
                    <a:pt x="85242" y="13830"/>
                  </a:cubicBezTo>
                  <a:cubicBezTo>
                    <a:pt x="103683" y="32271"/>
                    <a:pt x="103683" y="62192"/>
                    <a:pt x="85242" y="80632"/>
                  </a:cubicBezTo>
                  <a:cubicBezTo>
                    <a:pt x="66802" y="99073"/>
                    <a:pt x="36881" y="99073"/>
                    <a:pt x="18441" y="80632"/>
                  </a:cubicBezTo>
                  <a:cubicBezTo>
                    <a:pt x="0" y="62192"/>
                    <a:pt x="0" y="32271"/>
                    <a:pt x="18441" y="13830"/>
                  </a:cubicBezTo>
                  <a:cubicBezTo>
                    <a:pt x="27661" y="4611"/>
                    <a:pt x="39751" y="0"/>
                    <a:pt x="51841"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62" name="Shape 466"/>
            <p:cNvSpPr/>
            <p:nvPr/>
          </p:nvSpPr>
          <p:spPr>
            <a:xfrm>
              <a:off x="2427313" y="1568047"/>
              <a:ext cx="203251" cy="194211"/>
            </a:xfrm>
            <a:custGeom>
              <a:avLst/>
              <a:gdLst/>
              <a:ahLst/>
              <a:cxnLst/>
              <a:rect l="0" t="0" r="0" b="0"/>
              <a:pathLst>
                <a:path w="203251" h="194211">
                  <a:moveTo>
                    <a:pt x="101625" y="0"/>
                  </a:moveTo>
                  <a:cubicBezTo>
                    <a:pt x="125320" y="0"/>
                    <a:pt x="149015" y="9040"/>
                    <a:pt x="167094" y="27118"/>
                  </a:cubicBezTo>
                  <a:cubicBezTo>
                    <a:pt x="203251" y="63274"/>
                    <a:pt x="203251" y="121898"/>
                    <a:pt x="167094" y="158055"/>
                  </a:cubicBezTo>
                  <a:cubicBezTo>
                    <a:pt x="130937" y="194211"/>
                    <a:pt x="72314" y="194211"/>
                    <a:pt x="36157" y="158055"/>
                  </a:cubicBezTo>
                  <a:cubicBezTo>
                    <a:pt x="0" y="121898"/>
                    <a:pt x="0" y="63274"/>
                    <a:pt x="36157" y="27118"/>
                  </a:cubicBezTo>
                  <a:cubicBezTo>
                    <a:pt x="54235" y="9040"/>
                    <a:pt x="77930" y="0"/>
                    <a:pt x="101625"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63" name="Shape 467"/>
            <p:cNvSpPr/>
            <p:nvPr/>
          </p:nvSpPr>
          <p:spPr>
            <a:xfrm>
              <a:off x="2290594" y="2925957"/>
              <a:ext cx="221958" cy="221056"/>
            </a:xfrm>
            <a:custGeom>
              <a:avLst/>
              <a:gdLst/>
              <a:ahLst/>
              <a:cxnLst/>
              <a:rect l="0" t="0" r="0" b="0"/>
              <a:pathLst>
                <a:path w="221958" h="221056">
                  <a:moveTo>
                    <a:pt x="10071" y="895"/>
                  </a:moveTo>
                  <a:cubicBezTo>
                    <a:pt x="12421" y="895"/>
                    <a:pt x="14770" y="1791"/>
                    <a:pt x="16561" y="3581"/>
                  </a:cubicBezTo>
                  <a:lnTo>
                    <a:pt x="110985" y="98006"/>
                  </a:lnTo>
                  <a:lnTo>
                    <a:pt x="205410" y="3581"/>
                  </a:lnTo>
                  <a:cubicBezTo>
                    <a:pt x="208979" y="0"/>
                    <a:pt x="214795" y="0"/>
                    <a:pt x="218376" y="3581"/>
                  </a:cubicBezTo>
                  <a:cubicBezTo>
                    <a:pt x="221958" y="7150"/>
                    <a:pt x="221958" y="12967"/>
                    <a:pt x="218376" y="16548"/>
                  </a:cubicBezTo>
                  <a:lnTo>
                    <a:pt x="123952" y="110972"/>
                  </a:lnTo>
                  <a:lnTo>
                    <a:pt x="218376" y="205397"/>
                  </a:lnTo>
                  <a:cubicBezTo>
                    <a:pt x="221958" y="208978"/>
                    <a:pt x="221958" y="214795"/>
                    <a:pt x="218376" y="218363"/>
                  </a:cubicBezTo>
                  <a:cubicBezTo>
                    <a:pt x="216586" y="220154"/>
                    <a:pt x="214236" y="221056"/>
                    <a:pt x="211887" y="221056"/>
                  </a:cubicBezTo>
                  <a:cubicBezTo>
                    <a:pt x="209537" y="221056"/>
                    <a:pt x="207200" y="220154"/>
                    <a:pt x="205410" y="218363"/>
                  </a:cubicBezTo>
                  <a:lnTo>
                    <a:pt x="110985" y="123939"/>
                  </a:lnTo>
                  <a:lnTo>
                    <a:pt x="16561" y="218363"/>
                  </a:lnTo>
                  <a:cubicBezTo>
                    <a:pt x="14770" y="220154"/>
                    <a:pt x="12421" y="221056"/>
                    <a:pt x="10058" y="221056"/>
                  </a:cubicBezTo>
                  <a:cubicBezTo>
                    <a:pt x="7722" y="221056"/>
                    <a:pt x="5372" y="220154"/>
                    <a:pt x="3581" y="218363"/>
                  </a:cubicBezTo>
                  <a:cubicBezTo>
                    <a:pt x="0" y="214795"/>
                    <a:pt x="0" y="208978"/>
                    <a:pt x="3581" y="205397"/>
                  </a:cubicBezTo>
                  <a:lnTo>
                    <a:pt x="98006" y="110972"/>
                  </a:lnTo>
                  <a:lnTo>
                    <a:pt x="3581" y="16548"/>
                  </a:lnTo>
                  <a:cubicBezTo>
                    <a:pt x="0" y="12967"/>
                    <a:pt x="0" y="7150"/>
                    <a:pt x="3581" y="3581"/>
                  </a:cubicBezTo>
                  <a:cubicBezTo>
                    <a:pt x="5372" y="1791"/>
                    <a:pt x="7722" y="895"/>
                    <a:pt x="10071" y="895"/>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64" name="Shape 468"/>
            <p:cNvSpPr/>
            <p:nvPr/>
          </p:nvSpPr>
          <p:spPr>
            <a:xfrm>
              <a:off x="2181406" y="2816758"/>
              <a:ext cx="220167" cy="440348"/>
            </a:xfrm>
            <a:custGeom>
              <a:avLst/>
              <a:gdLst/>
              <a:ahLst/>
              <a:cxnLst/>
              <a:rect l="0" t="0" r="0" b="0"/>
              <a:pathLst>
                <a:path w="220167" h="440348">
                  <a:moveTo>
                    <a:pt x="220167" y="0"/>
                  </a:moveTo>
                  <a:lnTo>
                    <a:pt x="220167" y="18352"/>
                  </a:lnTo>
                  <a:cubicBezTo>
                    <a:pt x="108877" y="18352"/>
                    <a:pt x="18351" y="108890"/>
                    <a:pt x="18351" y="220167"/>
                  </a:cubicBezTo>
                  <a:cubicBezTo>
                    <a:pt x="18351" y="331457"/>
                    <a:pt x="108877" y="421996"/>
                    <a:pt x="220167" y="421996"/>
                  </a:cubicBezTo>
                  <a:lnTo>
                    <a:pt x="220167" y="440348"/>
                  </a:lnTo>
                  <a:cubicBezTo>
                    <a:pt x="98577" y="440348"/>
                    <a:pt x="0" y="341770"/>
                    <a:pt x="0" y="220167"/>
                  </a:cubicBezTo>
                  <a:cubicBezTo>
                    <a:pt x="0" y="98578"/>
                    <a:pt x="98577" y="0"/>
                    <a:pt x="220167"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65" name="Shape 469"/>
            <p:cNvSpPr/>
            <p:nvPr/>
          </p:nvSpPr>
          <p:spPr>
            <a:xfrm>
              <a:off x="2401573" y="2816758"/>
              <a:ext cx="220167" cy="440348"/>
            </a:xfrm>
            <a:custGeom>
              <a:avLst/>
              <a:gdLst/>
              <a:ahLst/>
              <a:cxnLst/>
              <a:rect l="0" t="0" r="0" b="0"/>
              <a:pathLst>
                <a:path w="220167" h="440348">
                  <a:moveTo>
                    <a:pt x="0" y="0"/>
                  </a:moveTo>
                  <a:cubicBezTo>
                    <a:pt x="121590" y="0"/>
                    <a:pt x="220167" y="98578"/>
                    <a:pt x="220167" y="220167"/>
                  </a:cubicBezTo>
                  <a:cubicBezTo>
                    <a:pt x="220167" y="341770"/>
                    <a:pt x="121590" y="440348"/>
                    <a:pt x="0" y="440348"/>
                  </a:cubicBezTo>
                  <a:lnTo>
                    <a:pt x="0" y="421996"/>
                  </a:lnTo>
                  <a:cubicBezTo>
                    <a:pt x="111290" y="421996"/>
                    <a:pt x="201816" y="331457"/>
                    <a:pt x="201816" y="220167"/>
                  </a:cubicBezTo>
                  <a:cubicBezTo>
                    <a:pt x="201816" y="108890"/>
                    <a:pt x="111290"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66" name="Shape 470"/>
            <p:cNvSpPr/>
            <p:nvPr/>
          </p:nvSpPr>
          <p:spPr>
            <a:xfrm>
              <a:off x="1222553" y="2394383"/>
              <a:ext cx="220167" cy="440348"/>
            </a:xfrm>
            <a:custGeom>
              <a:avLst/>
              <a:gdLst/>
              <a:ahLst/>
              <a:cxnLst/>
              <a:rect l="0" t="0" r="0" b="0"/>
              <a:pathLst>
                <a:path w="220167" h="440348">
                  <a:moveTo>
                    <a:pt x="220167" y="0"/>
                  </a:moveTo>
                  <a:lnTo>
                    <a:pt x="220167" y="18352"/>
                  </a:lnTo>
                  <a:cubicBezTo>
                    <a:pt x="108877" y="18352"/>
                    <a:pt x="18351" y="108890"/>
                    <a:pt x="18351" y="220167"/>
                  </a:cubicBezTo>
                  <a:cubicBezTo>
                    <a:pt x="18351" y="331457"/>
                    <a:pt x="108877" y="421996"/>
                    <a:pt x="220167" y="421996"/>
                  </a:cubicBezTo>
                  <a:lnTo>
                    <a:pt x="220167" y="440348"/>
                  </a:lnTo>
                  <a:cubicBezTo>
                    <a:pt x="98577" y="440348"/>
                    <a:pt x="0" y="341770"/>
                    <a:pt x="0" y="220167"/>
                  </a:cubicBezTo>
                  <a:cubicBezTo>
                    <a:pt x="0" y="98578"/>
                    <a:pt x="98577" y="0"/>
                    <a:pt x="220167"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67" name="Shape 471"/>
            <p:cNvSpPr/>
            <p:nvPr/>
          </p:nvSpPr>
          <p:spPr>
            <a:xfrm>
              <a:off x="1442720" y="2394383"/>
              <a:ext cx="220167" cy="440348"/>
            </a:xfrm>
            <a:custGeom>
              <a:avLst/>
              <a:gdLst/>
              <a:ahLst/>
              <a:cxnLst/>
              <a:rect l="0" t="0" r="0" b="0"/>
              <a:pathLst>
                <a:path w="220167" h="440348">
                  <a:moveTo>
                    <a:pt x="0" y="0"/>
                  </a:moveTo>
                  <a:cubicBezTo>
                    <a:pt x="121590" y="0"/>
                    <a:pt x="220167" y="98578"/>
                    <a:pt x="220167" y="220167"/>
                  </a:cubicBezTo>
                  <a:cubicBezTo>
                    <a:pt x="220167" y="341770"/>
                    <a:pt x="121590" y="440348"/>
                    <a:pt x="0" y="440348"/>
                  </a:cubicBezTo>
                  <a:lnTo>
                    <a:pt x="0" y="421996"/>
                  </a:lnTo>
                  <a:cubicBezTo>
                    <a:pt x="111290" y="421996"/>
                    <a:pt x="201816" y="331457"/>
                    <a:pt x="201816" y="220167"/>
                  </a:cubicBezTo>
                  <a:cubicBezTo>
                    <a:pt x="201816" y="108890"/>
                    <a:pt x="111290"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68" name="Shape 472"/>
            <p:cNvSpPr/>
            <p:nvPr/>
          </p:nvSpPr>
          <p:spPr>
            <a:xfrm>
              <a:off x="1323467" y="2697120"/>
              <a:ext cx="128435" cy="18352"/>
            </a:xfrm>
            <a:custGeom>
              <a:avLst/>
              <a:gdLst/>
              <a:ahLst/>
              <a:cxnLst/>
              <a:rect l="0" t="0" r="0" b="0"/>
              <a:pathLst>
                <a:path w="128435" h="18352">
                  <a:moveTo>
                    <a:pt x="9169" y="0"/>
                  </a:moveTo>
                  <a:lnTo>
                    <a:pt x="119253" y="0"/>
                  </a:lnTo>
                  <a:cubicBezTo>
                    <a:pt x="124320" y="0"/>
                    <a:pt x="128435" y="4102"/>
                    <a:pt x="128435" y="9182"/>
                  </a:cubicBezTo>
                  <a:cubicBezTo>
                    <a:pt x="128435" y="14250"/>
                    <a:pt x="124320" y="18352"/>
                    <a:pt x="119253" y="18352"/>
                  </a:cubicBezTo>
                  <a:lnTo>
                    <a:pt x="9169" y="18352"/>
                  </a:lnTo>
                  <a:cubicBezTo>
                    <a:pt x="4102" y="18352"/>
                    <a:pt x="0" y="14250"/>
                    <a:pt x="0" y="9182"/>
                  </a:cubicBezTo>
                  <a:cubicBezTo>
                    <a:pt x="0" y="4102"/>
                    <a:pt x="4102" y="0"/>
                    <a:pt x="9169"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69" name="Shape 473"/>
            <p:cNvSpPr/>
            <p:nvPr/>
          </p:nvSpPr>
          <p:spPr>
            <a:xfrm>
              <a:off x="1349340" y="2525082"/>
              <a:ext cx="87909" cy="151891"/>
            </a:xfrm>
            <a:custGeom>
              <a:avLst/>
              <a:gdLst/>
              <a:ahLst/>
              <a:cxnLst/>
              <a:rect l="0" t="0" r="0" b="0"/>
              <a:pathLst>
                <a:path w="87909" h="151891">
                  <a:moveTo>
                    <a:pt x="87909" y="0"/>
                  </a:moveTo>
                  <a:lnTo>
                    <a:pt x="87909" y="25944"/>
                  </a:lnTo>
                  <a:lnTo>
                    <a:pt x="29527" y="84327"/>
                  </a:lnTo>
                  <a:lnTo>
                    <a:pt x="68453" y="123252"/>
                  </a:lnTo>
                  <a:lnTo>
                    <a:pt x="87909" y="103793"/>
                  </a:lnTo>
                  <a:lnTo>
                    <a:pt x="87909" y="129742"/>
                  </a:lnTo>
                  <a:lnTo>
                    <a:pt x="81420" y="136231"/>
                  </a:lnTo>
                  <a:cubicBezTo>
                    <a:pt x="85001" y="139813"/>
                    <a:pt x="85001" y="145617"/>
                    <a:pt x="81420" y="149198"/>
                  </a:cubicBezTo>
                  <a:cubicBezTo>
                    <a:pt x="79629" y="151002"/>
                    <a:pt x="77292" y="151891"/>
                    <a:pt x="74930" y="151891"/>
                  </a:cubicBezTo>
                  <a:cubicBezTo>
                    <a:pt x="72593" y="151891"/>
                    <a:pt x="70244" y="151002"/>
                    <a:pt x="68453" y="149198"/>
                  </a:cubicBezTo>
                  <a:lnTo>
                    <a:pt x="3581" y="84327"/>
                  </a:lnTo>
                  <a:cubicBezTo>
                    <a:pt x="0" y="80745"/>
                    <a:pt x="0" y="74941"/>
                    <a:pt x="3581" y="71360"/>
                  </a:cubicBezTo>
                  <a:cubicBezTo>
                    <a:pt x="7163" y="67779"/>
                    <a:pt x="12979" y="67779"/>
                    <a:pt x="16561" y="71360"/>
                  </a:cubicBezTo>
                  <a:lnTo>
                    <a:pt x="87909"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0" name="Shape 474"/>
            <p:cNvSpPr/>
            <p:nvPr/>
          </p:nvSpPr>
          <p:spPr>
            <a:xfrm>
              <a:off x="1437249" y="2502938"/>
              <a:ext cx="124731" cy="212528"/>
            </a:xfrm>
            <a:custGeom>
              <a:avLst/>
              <a:gdLst/>
              <a:ahLst/>
              <a:cxnLst/>
              <a:rect l="0" t="0" r="0" b="0"/>
              <a:pathLst>
                <a:path w="124731" h="212528">
                  <a:moveTo>
                    <a:pt x="12973" y="0"/>
                  </a:moveTo>
                  <a:cubicBezTo>
                    <a:pt x="15319" y="0"/>
                    <a:pt x="17666" y="895"/>
                    <a:pt x="19456" y="2686"/>
                  </a:cubicBezTo>
                  <a:lnTo>
                    <a:pt x="84328" y="67545"/>
                  </a:lnTo>
                  <a:cubicBezTo>
                    <a:pt x="87909" y="71139"/>
                    <a:pt x="87909" y="76943"/>
                    <a:pt x="84328" y="80511"/>
                  </a:cubicBezTo>
                  <a:cubicBezTo>
                    <a:pt x="82537" y="82315"/>
                    <a:pt x="80188" y="83217"/>
                    <a:pt x="77851" y="83217"/>
                  </a:cubicBezTo>
                  <a:cubicBezTo>
                    <a:pt x="75489" y="83217"/>
                    <a:pt x="73152" y="82315"/>
                    <a:pt x="71361" y="80511"/>
                  </a:cubicBezTo>
                  <a:lnTo>
                    <a:pt x="38926" y="112960"/>
                  </a:lnTo>
                  <a:cubicBezTo>
                    <a:pt x="38938" y="112973"/>
                    <a:pt x="38938" y="112973"/>
                    <a:pt x="38951" y="112985"/>
                  </a:cubicBezTo>
                  <a:lnTo>
                    <a:pt x="122072" y="196894"/>
                  </a:lnTo>
                  <a:lnTo>
                    <a:pt x="124731" y="203391"/>
                  </a:lnTo>
                  <a:lnTo>
                    <a:pt x="124731" y="203392"/>
                  </a:lnTo>
                  <a:lnTo>
                    <a:pt x="122009" y="209861"/>
                  </a:lnTo>
                  <a:cubicBezTo>
                    <a:pt x="120218" y="211639"/>
                    <a:pt x="117881" y="212528"/>
                    <a:pt x="115557" y="212528"/>
                  </a:cubicBezTo>
                  <a:cubicBezTo>
                    <a:pt x="113195" y="212528"/>
                    <a:pt x="110833" y="211626"/>
                    <a:pt x="109042" y="209810"/>
                  </a:cubicBezTo>
                  <a:lnTo>
                    <a:pt x="25946" y="125940"/>
                  </a:lnTo>
                  <a:lnTo>
                    <a:pt x="0" y="151885"/>
                  </a:lnTo>
                  <a:lnTo>
                    <a:pt x="0" y="125937"/>
                  </a:lnTo>
                  <a:lnTo>
                    <a:pt x="58382" y="67545"/>
                  </a:lnTo>
                  <a:lnTo>
                    <a:pt x="19456" y="28632"/>
                  </a:lnTo>
                  <a:lnTo>
                    <a:pt x="0" y="48088"/>
                  </a:lnTo>
                  <a:lnTo>
                    <a:pt x="0" y="22144"/>
                  </a:lnTo>
                  <a:lnTo>
                    <a:pt x="6490" y="15653"/>
                  </a:lnTo>
                  <a:cubicBezTo>
                    <a:pt x="2908" y="12084"/>
                    <a:pt x="2908" y="6280"/>
                    <a:pt x="6490" y="2686"/>
                  </a:cubicBezTo>
                  <a:cubicBezTo>
                    <a:pt x="8281" y="895"/>
                    <a:pt x="10627" y="0"/>
                    <a:pt x="12973"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1" name="Shape 475"/>
            <p:cNvSpPr/>
            <p:nvPr/>
          </p:nvSpPr>
          <p:spPr>
            <a:xfrm>
              <a:off x="3188946" y="2769781"/>
              <a:ext cx="165757" cy="256863"/>
            </a:xfrm>
            <a:custGeom>
              <a:avLst/>
              <a:gdLst/>
              <a:ahLst/>
              <a:cxnLst/>
              <a:rect l="0" t="0" r="0" b="0"/>
              <a:pathLst>
                <a:path w="165757" h="256863">
                  <a:moveTo>
                    <a:pt x="138068" y="0"/>
                  </a:moveTo>
                  <a:cubicBezTo>
                    <a:pt x="140414" y="0"/>
                    <a:pt x="142760" y="895"/>
                    <a:pt x="144551" y="2686"/>
                  </a:cubicBezTo>
                  <a:cubicBezTo>
                    <a:pt x="150349" y="8482"/>
                    <a:pt x="156236" y="13098"/>
                    <a:pt x="162101" y="16737"/>
                  </a:cubicBezTo>
                  <a:lnTo>
                    <a:pt x="165757" y="18456"/>
                  </a:lnTo>
                  <a:lnTo>
                    <a:pt x="165757" y="38729"/>
                  </a:lnTo>
                  <a:lnTo>
                    <a:pt x="156280" y="34575"/>
                  </a:lnTo>
                  <a:cubicBezTo>
                    <a:pt x="150209" y="31153"/>
                    <a:pt x="144113" y="26892"/>
                    <a:pt x="138074" y="21634"/>
                  </a:cubicBezTo>
                  <a:cubicBezTo>
                    <a:pt x="98514" y="56026"/>
                    <a:pt x="56362" y="48051"/>
                    <a:pt x="35941" y="40875"/>
                  </a:cubicBezTo>
                  <a:cubicBezTo>
                    <a:pt x="32689" y="88157"/>
                    <a:pt x="44183" y="126358"/>
                    <a:pt x="60668" y="156166"/>
                  </a:cubicBezTo>
                  <a:lnTo>
                    <a:pt x="165757" y="51064"/>
                  </a:lnTo>
                  <a:lnTo>
                    <a:pt x="165757" y="77022"/>
                  </a:lnTo>
                  <a:lnTo>
                    <a:pt x="70548" y="172231"/>
                  </a:lnTo>
                  <a:cubicBezTo>
                    <a:pt x="73279" y="176269"/>
                    <a:pt x="76086" y="180105"/>
                    <a:pt x="78930" y="183762"/>
                  </a:cubicBezTo>
                  <a:lnTo>
                    <a:pt x="165757" y="96936"/>
                  </a:lnTo>
                  <a:lnTo>
                    <a:pt x="165757" y="122875"/>
                  </a:lnTo>
                  <a:lnTo>
                    <a:pt x="90805" y="197821"/>
                  </a:lnTo>
                  <a:cubicBezTo>
                    <a:pt x="110566" y="219335"/>
                    <a:pt x="129896" y="232187"/>
                    <a:pt x="138125" y="237141"/>
                  </a:cubicBezTo>
                  <a:cubicBezTo>
                    <a:pt x="143307" y="234083"/>
                    <a:pt x="152590" y="228145"/>
                    <a:pt x="163528" y="219107"/>
                  </a:cubicBezTo>
                  <a:lnTo>
                    <a:pt x="165757" y="217061"/>
                  </a:lnTo>
                  <a:lnTo>
                    <a:pt x="165757" y="240067"/>
                  </a:lnTo>
                  <a:lnTo>
                    <a:pt x="163466" y="241972"/>
                  </a:lnTo>
                  <a:cubicBezTo>
                    <a:pt x="151149" y="251143"/>
                    <a:pt x="142615" y="255674"/>
                    <a:pt x="142278" y="255848"/>
                  </a:cubicBezTo>
                  <a:cubicBezTo>
                    <a:pt x="141897" y="256038"/>
                    <a:pt x="141478" y="256139"/>
                    <a:pt x="141084" y="256292"/>
                  </a:cubicBezTo>
                  <a:cubicBezTo>
                    <a:pt x="140843" y="256368"/>
                    <a:pt x="140614" y="256483"/>
                    <a:pt x="140373" y="256546"/>
                  </a:cubicBezTo>
                  <a:cubicBezTo>
                    <a:pt x="139611" y="256749"/>
                    <a:pt x="138836" y="256863"/>
                    <a:pt x="138074" y="256863"/>
                  </a:cubicBezTo>
                  <a:lnTo>
                    <a:pt x="138062" y="256863"/>
                  </a:lnTo>
                  <a:cubicBezTo>
                    <a:pt x="137299" y="256863"/>
                    <a:pt x="136525" y="256749"/>
                    <a:pt x="135763" y="256546"/>
                  </a:cubicBezTo>
                  <a:cubicBezTo>
                    <a:pt x="135522" y="256483"/>
                    <a:pt x="135318" y="256381"/>
                    <a:pt x="135090" y="256292"/>
                  </a:cubicBezTo>
                  <a:cubicBezTo>
                    <a:pt x="134671" y="256153"/>
                    <a:pt x="134264" y="256038"/>
                    <a:pt x="133858" y="255848"/>
                  </a:cubicBezTo>
                  <a:cubicBezTo>
                    <a:pt x="132512" y="255149"/>
                    <a:pt x="0" y="184765"/>
                    <a:pt x="18872" y="26435"/>
                  </a:cubicBezTo>
                  <a:cubicBezTo>
                    <a:pt x="19240" y="23374"/>
                    <a:pt x="21120" y="20707"/>
                    <a:pt x="23876" y="19323"/>
                  </a:cubicBezTo>
                  <a:cubicBezTo>
                    <a:pt x="26644" y="17938"/>
                    <a:pt x="29896" y="18028"/>
                    <a:pt x="32563" y="19577"/>
                  </a:cubicBezTo>
                  <a:cubicBezTo>
                    <a:pt x="34684" y="20783"/>
                    <a:pt x="85496" y="48774"/>
                    <a:pt x="131585" y="2686"/>
                  </a:cubicBezTo>
                  <a:cubicBezTo>
                    <a:pt x="133375" y="895"/>
                    <a:pt x="135722" y="0"/>
                    <a:pt x="138068"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2" name="Shape 476"/>
            <p:cNvSpPr/>
            <p:nvPr/>
          </p:nvSpPr>
          <p:spPr>
            <a:xfrm>
              <a:off x="3354703" y="2787707"/>
              <a:ext cx="103302" cy="222141"/>
            </a:xfrm>
            <a:custGeom>
              <a:avLst/>
              <a:gdLst/>
              <a:ahLst/>
              <a:cxnLst/>
              <a:rect l="0" t="0" r="0" b="0"/>
              <a:pathLst>
                <a:path w="103302" h="222141">
                  <a:moveTo>
                    <a:pt x="0" y="530"/>
                  </a:moveTo>
                  <a:lnTo>
                    <a:pt x="13760" y="7003"/>
                  </a:lnTo>
                  <a:cubicBezTo>
                    <a:pt x="48010" y="18346"/>
                    <a:pt x="77426" y="1880"/>
                    <a:pt x="77816" y="1651"/>
                  </a:cubicBezTo>
                  <a:cubicBezTo>
                    <a:pt x="80483" y="88"/>
                    <a:pt x="83734" y="0"/>
                    <a:pt x="86503" y="1397"/>
                  </a:cubicBezTo>
                  <a:cubicBezTo>
                    <a:pt x="89259" y="2781"/>
                    <a:pt x="91139" y="5448"/>
                    <a:pt x="91507" y="8509"/>
                  </a:cubicBezTo>
                  <a:cubicBezTo>
                    <a:pt x="103302" y="107466"/>
                    <a:pt x="55962" y="172068"/>
                    <a:pt x="18471" y="206774"/>
                  </a:cubicBezTo>
                  <a:lnTo>
                    <a:pt x="0" y="222141"/>
                  </a:lnTo>
                  <a:lnTo>
                    <a:pt x="0" y="199135"/>
                  </a:lnTo>
                  <a:lnTo>
                    <a:pt x="15112" y="185270"/>
                  </a:lnTo>
                  <a:cubicBezTo>
                    <a:pt x="45061" y="154786"/>
                    <a:pt x="77697" y="104236"/>
                    <a:pt x="74768" y="30187"/>
                  </a:cubicBezTo>
                  <a:lnTo>
                    <a:pt x="0" y="104949"/>
                  </a:lnTo>
                  <a:lnTo>
                    <a:pt x="0" y="79010"/>
                  </a:lnTo>
                  <a:lnTo>
                    <a:pt x="50549" y="28460"/>
                  </a:lnTo>
                  <a:cubicBezTo>
                    <a:pt x="44276" y="29222"/>
                    <a:pt x="37443" y="29451"/>
                    <a:pt x="30217" y="28880"/>
                  </a:cubicBezTo>
                  <a:lnTo>
                    <a:pt x="0" y="59096"/>
                  </a:lnTo>
                  <a:lnTo>
                    <a:pt x="0" y="33138"/>
                  </a:lnTo>
                  <a:lnTo>
                    <a:pt x="8576" y="24561"/>
                  </a:lnTo>
                  <a:lnTo>
                    <a:pt x="0" y="20803"/>
                  </a:lnTo>
                  <a:lnTo>
                    <a:pt x="0" y="53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3" name="Shape 477"/>
            <p:cNvSpPr/>
            <p:nvPr/>
          </p:nvSpPr>
          <p:spPr>
            <a:xfrm>
              <a:off x="3106847" y="2668864"/>
              <a:ext cx="220167" cy="440348"/>
            </a:xfrm>
            <a:custGeom>
              <a:avLst/>
              <a:gdLst/>
              <a:ahLst/>
              <a:cxnLst/>
              <a:rect l="0" t="0" r="0" b="0"/>
              <a:pathLst>
                <a:path w="220167" h="440348">
                  <a:moveTo>
                    <a:pt x="220167" y="0"/>
                  </a:moveTo>
                  <a:lnTo>
                    <a:pt x="220167" y="18352"/>
                  </a:lnTo>
                  <a:cubicBezTo>
                    <a:pt x="108877" y="18352"/>
                    <a:pt x="18352" y="108890"/>
                    <a:pt x="18352" y="220167"/>
                  </a:cubicBezTo>
                  <a:cubicBezTo>
                    <a:pt x="18352" y="331457"/>
                    <a:pt x="108877" y="421996"/>
                    <a:pt x="220167" y="421996"/>
                  </a:cubicBezTo>
                  <a:lnTo>
                    <a:pt x="220167" y="440348"/>
                  </a:lnTo>
                  <a:cubicBezTo>
                    <a:pt x="98577" y="440348"/>
                    <a:pt x="0" y="341770"/>
                    <a:pt x="0" y="220167"/>
                  </a:cubicBezTo>
                  <a:cubicBezTo>
                    <a:pt x="0" y="98578"/>
                    <a:pt x="98577" y="0"/>
                    <a:pt x="220167"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4" name="Shape 478"/>
            <p:cNvSpPr/>
            <p:nvPr/>
          </p:nvSpPr>
          <p:spPr>
            <a:xfrm>
              <a:off x="3327014" y="2668864"/>
              <a:ext cx="220167" cy="440348"/>
            </a:xfrm>
            <a:custGeom>
              <a:avLst/>
              <a:gdLst/>
              <a:ahLst/>
              <a:cxnLst/>
              <a:rect l="0" t="0" r="0" b="0"/>
              <a:pathLst>
                <a:path w="220167" h="440348">
                  <a:moveTo>
                    <a:pt x="0" y="0"/>
                  </a:moveTo>
                  <a:cubicBezTo>
                    <a:pt x="121590" y="0"/>
                    <a:pt x="220167" y="98578"/>
                    <a:pt x="220167" y="220167"/>
                  </a:cubicBezTo>
                  <a:cubicBezTo>
                    <a:pt x="220167" y="341770"/>
                    <a:pt x="121590" y="440348"/>
                    <a:pt x="0" y="440348"/>
                  </a:cubicBezTo>
                  <a:lnTo>
                    <a:pt x="0" y="421996"/>
                  </a:lnTo>
                  <a:cubicBezTo>
                    <a:pt x="111290" y="421996"/>
                    <a:pt x="201816" y="331457"/>
                    <a:pt x="201816" y="220167"/>
                  </a:cubicBezTo>
                  <a:cubicBezTo>
                    <a:pt x="201816" y="108890"/>
                    <a:pt x="111290"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5" name="Shape 479"/>
            <p:cNvSpPr/>
            <p:nvPr/>
          </p:nvSpPr>
          <p:spPr>
            <a:xfrm>
              <a:off x="3948818" y="1950584"/>
              <a:ext cx="1151" cy="5564"/>
            </a:xfrm>
            <a:custGeom>
              <a:avLst/>
              <a:gdLst/>
              <a:ahLst/>
              <a:cxnLst/>
              <a:rect l="0" t="0" r="0" b="0"/>
              <a:pathLst>
                <a:path w="1151" h="5564">
                  <a:moveTo>
                    <a:pt x="1151" y="0"/>
                  </a:moveTo>
                  <a:lnTo>
                    <a:pt x="1151" y="5564"/>
                  </a:lnTo>
                  <a:lnTo>
                    <a:pt x="0" y="2780"/>
                  </a:lnTo>
                  <a:lnTo>
                    <a:pt x="1151"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6" name="Shape 480"/>
            <p:cNvSpPr/>
            <p:nvPr/>
          </p:nvSpPr>
          <p:spPr>
            <a:xfrm>
              <a:off x="3904355" y="1808898"/>
              <a:ext cx="45613" cy="57683"/>
            </a:xfrm>
            <a:custGeom>
              <a:avLst/>
              <a:gdLst/>
              <a:ahLst/>
              <a:cxnLst/>
              <a:rect l="0" t="0" r="0" b="0"/>
              <a:pathLst>
                <a:path w="45613" h="57683">
                  <a:moveTo>
                    <a:pt x="10077" y="0"/>
                  </a:moveTo>
                  <a:cubicBezTo>
                    <a:pt x="12424" y="0"/>
                    <a:pt x="14770" y="898"/>
                    <a:pt x="16561" y="2696"/>
                  </a:cubicBezTo>
                  <a:lnTo>
                    <a:pt x="45613" y="31738"/>
                  </a:lnTo>
                  <a:lnTo>
                    <a:pt x="45613" y="57683"/>
                  </a:lnTo>
                  <a:lnTo>
                    <a:pt x="3594" y="15663"/>
                  </a:lnTo>
                  <a:cubicBezTo>
                    <a:pt x="0" y="12081"/>
                    <a:pt x="0" y="6277"/>
                    <a:pt x="3594" y="2696"/>
                  </a:cubicBezTo>
                  <a:cubicBezTo>
                    <a:pt x="5385" y="898"/>
                    <a:pt x="7731" y="0"/>
                    <a:pt x="10077"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7" name="Shape 481"/>
            <p:cNvSpPr/>
            <p:nvPr/>
          </p:nvSpPr>
          <p:spPr>
            <a:xfrm>
              <a:off x="3838722" y="1743990"/>
              <a:ext cx="111247" cy="191036"/>
            </a:xfrm>
            <a:custGeom>
              <a:avLst/>
              <a:gdLst/>
              <a:ahLst/>
              <a:cxnLst/>
              <a:rect l="0" t="0" r="0" b="0"/>
              <a:pathLst>
                <a:path w="111247" h="191036">
                  <a:moveTo>
                    <a:pt x="111247" y="0"/>
                  </a:moveTo>
                  <a:lnTo>
                    <a:pt x="111247" y="18351"/>
                  </a:lnTo>
                  <a:lnTo>
                    <a:pt x="83592" y="23950"/>
                  </a:lnTo>
                  <a:cubicBezTo>
                    <a:pt x="50679" y="37897"/>
                    <a:pt x="27534" y="70534"/>
                    <a:pt x="27534" y="108472"/>
                  </a:cubicBezTo>
                  <a:cubicBezTo>
                    <a:pt x="27534" y="128475"/>
                    <a:pt x="34010" y="147614"/>
                    <a:pt x="45872" y="163413"/>
                  </a:cubicBezTo>
                  <a:lnTo>
                    <a:pt x="45872" y="135994"/>
                  </a:lnTo>
                  <a:cubicBezTo>
                    <a:pt x="45872" y="130914"/>
                    <a:pt x="49974" y="126812"/>
                    <a:pt x="55054" y="126812"/>
                  </a:cubicBezTo>
                  <a:cubicBezTo>
                    <a:pt x="60109" y="126812"/>
                    <a:pt x="64224" y="130914"/>
                    <a:pt x="64224" y="135994"/>
                  </a:cubicBezTo>
                  <a:lnTo>
                    <a:pt x="64224" y="181866"/>
                  </a:lnTo>
                  <a:cubicBezTo>
                    <a:pt x="64224" y="186934"/>
                    <a:pt x="60109" y="191036"/>
                    <a:pt x="55054" y="191036"/>
                  </a:cubicBezTo>
                  <a:lnTo>
                    <a:pt x="9182" y="191036"/>
                  </a:lnTo>
                  <a:cubicBezTo>
                    <a:pt x="4115" y="191036"/>
                    <a:pt x="0" y="186934"/>
                    <a:pt x="0" y="181866"/>
                  </a:cubicBezTo>
                  <a:cubicBezTo>
                    <a:pt x="0" y="176786"/>
                    <a:pt x="4115" y="172684"/>
                    <a:pt x="9182" y="172684"/>
                  </a:cubicBezTo>
                  <a:lnTo>
                    <a:pt x="29985" y="172684"/>
                  </a:lnTo>
                  <a:cubicBezTo>
                    <a:pt x="16548" y="154332"/>
                    <a:pt x="9182" y="131752"/>
                    <a:pt x="9182" y="108472"/>
                  </a:cubicBezTo>
                  <a:cubicBezTo>
                    <a:pt x="9182" y="62943"/>
                    <a:pt x="36964" y="23779"/>
                    <a:pt x="76460" y="7042"/>
                  </a:cubicBezTo>
                  <a:lnTo>
                    <a:pt x="111247"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8" name="Shape 482"/>
            <p:cNvSpPr/>
            <p:nvPr/>
          </p:nvSpPr>
          <p:spPr>
            <a:xfrm>
              <a:off x="3737820" y="1633103"/>
              <a:ext cx="212149" cy="438718"/>
            </a:xfrm>
            <a:custGeom>
              <a:avLst/>
              <a:gdLst/>
              <a:ahLst/>
              <a:cxnLst/>
              <a:rect l="0" t="0" r="0" b="0"/>
              <a:pathLst>
                <a:path w="212149" h="438718">
                  <a:moveTo>
                    <a:pt x="212149" y="0"/>
                  </a:moveTo>
                  <a:lnTo>
                    <a:pt x="212149" y="18354"/>
                  </a:lnTo>
                  <a:lnTo>
                    <a:pt x="179543" y="21651"/>
                  </a:lnTo>
                  <a:cubicBezTo>
                    <a:pt x="87657" y="40499"/>
                    <a:pt x="18339" y="121980"/>
                    <a:pt x="18339" y="219359"/>
                  </a:cubicBezTo>
                  <a:cubicBezTo>
                    <a:pt x="18339" y="316737"/>
                    <a:pt x="87657" y="398219"/>
                    <a:pt x="179543" y="417068"/>
                  </a:cubicBezTo>
                  <a:lnTo>
                    <a:pt x="212149" y="420364"/>
                  </a:lnTo>
                  <a:lnTo>
                    <a:pt x="212149" y="438718"/>
                  </a:lnTo>
                  <a:lnTo>
                    <a:pt x="175797" y="435053"/>
                  </a:lnTo>
                  <a:cubicBezTo>
                    <a:pt x="75473" y="414523"/>
                    <a:pt x="0" y="325750"/>
                    <a:pt x="0" y="219359"/>
                  </a:cubicBezTo>
                  <a:cubicBezTo>
                    <a:pt x="0" y="112957"/>
                    <a:pt x="75473" y="24193"/>
                    <a:pt x="175797" y="3664"/>
                  </a:cubicBezTo>
                  <a:lnTo>
                    <a:pt x="212149"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79" name="Shape 483"/>
            <p:cNvSpPr/>
            <p:nvPr/>
          </p:nvSpPr>
          <p:spPr>
            <a:xfrm>
              <a:off x="3949968" y="1824938"/>
              <a:ext cx="45610" cy="45863"/>
            </a:xfrm>
            <a:custGeom>
              <a:avLst/>
              <a:gdLst/>
              <a:ahLst/>
              <a:cxnLst/>
              <a:rect l="0" t="0" r="0" b="0"/>
              <a:pathLst>
                <a:path w="45610" h="45863">
                  <a:moveTo>
                    <a:pt x="35539" y="0"/>
                  </a:moveTo>
                  <a:cubicBezTo>
                    <a:pt x="37889" y="0"/>
                    <a:pt x="40239" y="899"/>
                    <a:pt x="42029" y="2696"/>
                  </a:cubicBezTo>
                  <a:cubicBezTo>
                    <a:pt x="45610" y="6277"/>
                    <a:pt x="45610" y="12068"/>
                    <a:pt x="42029" y="15663"/>
                  </a:cubicBezTo>
                  <a:lnTo>
                    <a:pt x="14508" y="43183"/>
                  </a:lnTo>
                  <a:cubicBezTo>
                    <a:pt x="12717" y="44974"/>
                    <a:pt x="10355" y="45863"/>
                    <a:pt x="8019" y="45863"/>
                  </a:cubicBezTo>
                  <a:cubicBezTo>
                    <a:pt x="5669" y="45863"/>
                    <a:pt x="3320" y="44974"/>
                    <a:pt x="1541" y="43183"/>
                  </a:cubicBezTo>
                  <a:lnTo>
                    <a:pt x="0" y="41642"/>
                  </a:lnTo>
                  <a:lnTo>
                    <a:pt x="0" y="15698"/>
                  </a:lnTo>
                  <a:lnTo>
                    <a:pt x="8019" y="23714"/>
                  </a:lnTo>
                  <a:lnTo>
                    <a:pt x="29050" y="2696"/>
                  </a:lnTo>
                  <a:cubicBezTo>
                    <a:pt x="30840" y="899"/>
                    <a:pt x="33190" y="0"/>
                    <a:pt x="35539"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0" name="Shape 484"/>
            <p:cNvSpPr/>
            <p:nvPr/>
          </p:nvSpPr>
          <p:spPr>
            <a:xfrm>
              <a:off x="3949968" y="1742367"/>
              <a:ext cx="118102" cy="220180"/>
            </a:xfrm>
            <a:custGeom>
              <a:avLst/>
              <a:gdLst/>
              <a:ahLst/>
              <a:cxnLst/>
              <a:rect l="0" t="0" r="0" b="0"/>
              <a:pathLst>
                <a:path w="118102" h="220180">
                  <a:moveTo>
                    <a:pt x="8019" y="0"/>
                  </a:moveTo>
                  <a:cubicBezTo>
                    <a:pt x="68724" y="0"/>
                    <a:pt x="118102" y="49390"/>
                    <a:pt x="118102" y="110096"/>
                  </a:cubicBezTo>
                  <a:cubicBezTo>
                    <a:pt x="118102" y="170802"/>
                    <a:pt x="68724" y="220180"/>
                    <a:pt x="8019" y="220180"/>
                  </a:cubicBezTo>
                  <a:cubicBezTo>
                    <a:pt x="5485" y="220180"/>
                    <a:pt x="3193" y="219154"/>
                    <a:pt x="1534" y="217494"/>
                  </a:cubicBezTo>
                  <a:lnTo>
                    <a:pt x="0" y="213782"/>
                  </a:lnTo>
                  <a:lnTo>
                    <a:pt x="0" y="208218"/>
                  </a:lnTo>
                  <a:lnTo>
                    <a:pt x="1534" y="204512"/>
                  </a:lnTo>
                  <a:cubicBezTo>
                    <a:pt x="3193" y="202854"/>
                    <a:pt x="5485" y="201828"/>
                    <a:pt x="8019" y="201828"/>
                  </a:cubicBezTo>
                  <a:cubicBezTo>
                    <a:pt x="58603" y="201828"/>
                    <a:pt x="99751" y="160680"/>
                    <a:pt x="99751" y="110096"/>
                  </a:cubicBezTo>
                  <a:cubicBezTo>
                    <a:pt x="99751" y="59512"/>
                    <a:pt x="58603" y="18351"/>
                    <a:pt x="8019" y="18351"/>
                  </a:cubicBezTo>
                  <a:lnTo>
                    <a:pt x="0" y="19974"/>
                  </a:lnTo>
                  <a:lnTo>
                    <a:pt x="0" y="1623"/>
                  </a:lnTo>
                  <a:lnTo>
                    <a:pt x="8019"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1" name="Shape 485"/>
            <p:cNvSpPr/>
            <p:nvPr/>
          </p:nvSpPr>
          <p:spPr>
            <a:xfrm>
              <a:off x="3949968" y="1632295"/>
              <a:ext cx="228186" cy="440335"/>
            </a:xfrm>
            <a:custGeom>
              <a:avLst/>
              <a:gdLst/>
              <a:ahLst/>
              <a:cxnLst/>
              <a:rect l="0" t="0" r="0" b="0"/>
              <a:pathLst>
                <a:path w="228186" h="440335">
                  <a:moveTo>
                    <a:pt x="8019" y="0"/>
                  </a:moveTo>
                  <a:cubicBezTo>
                    <a:pt x="129621" y="0"/>
                    <a:pt x="228186" y="98565"/>
                    <a:pt x="228186" y="220167"/>
                  </a:cubicBezTo>
                  <a:cubicBezTo>
                    <a:pt x="228186" y="341757"/>
                    <a:pt x="129621" y="440335"/>
                    <a:pt x="8019" y="440335"/>
                  </a:cubicBezTo>
                  <a:lnTo>
                    <a:pt x="0" y="439527"/>
                  </a:lnTo>
                  <a:lnTo>
                    <a:pt x="0" y="421173"/>
                  </a:lnTo>
                  <a:lnTo>
                    <a:pt x="8019" y="421984"/>
                  </a:lnTo>
                  <a:cubicBezTo>
                    <a:pt x="119296" y="421984"/>
                    <a:pt x="209834" y="331457"/>
                    <a:pt x="209834" y="220167"/>
                  </a:cubicBezTo>
                  <a:cubicBezTo>
                    <a:pt x="209834" y="108878"/>
                    <a:pt x="119296" y="18352"/>
                    <a:pt x="8019" y="18352"/>
                  </a:cubicBezTo>
                  <a:lnTo>
                    <a:pt x="0" y="19162"/>
                  </a:lnTo>
                  <a:lnTo>
                    <a:pt x="0" y="808"/>
                  </a:lnTo>
                  <a:lnTo>
                    <a:pt x="8019"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2" name="Shape 486"/>
            <p:cNvSpPr/>
            <p:nvPr/>
          </p:nvSpPr>
          <p:spPr>
            <a:xfrm>
              <a:off x="3553558" y="648853"/>
              <a:ext cx="220167" cy="440348"/>
            </a:xfrm>
            <a:custGeom>
              <a:avLst/>
              <a:gdLst/>
              <a:ahLst/>
              <a:cxnLst/>
              <a:rect l="0" t="0" r="0" b="0"/>
              <a:pathLst>
                <a:path w="220167" h="440348">
                  <a:moveTo>
                    <a:pt x="220167" y="0"/>
                  </a:moveTo>
                  <a:lnTo>
                    <a:pt x="220167" y="18352"/>
                  </a:lnTo>
                  <a:cubicBezTo>
                    <a:pt x="108877" y="18352"/>
                    <a:pt x="18352" y="108890"/>
                    <a:pt x="18352" y="220167"/>
                  </a:cubicBezTo>
                  <a:cubicBezTo>
                    <a:pt x="18352" y="331457"/>
                    <a:pt x="108877" y="421996"/>
                    <a:pt x="220167" y="421996"/>
                  </a:cubicBezTo>
                  <a:lnTo>
                    <a:pt x="220167" y="440348"/>
                  </a:lnTo>
                  <a:cubicBezTo>
                    <a:pt x="98577" y="440348"/>
                    <a:pt x="0" y="341770"/>
                    <a:pt x="0" y="220167"/>
                  </a:cubicBezTo>
                  <a:cubicBezTo>
                    <a:pt x="0" y="98578"/>
                    <a:pt x="98577" y="0"/>
                    <a:pt x="220167"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3" name="Shape 487"/>
            <p:cNvSpPr/>
            <p:nvPr/>
          </p:nvSpPr>
          <p:spPr>
            <a:xfrm>
              <a:off x="3773725" y="648853"/>
              <a:ext cx="220167" cy="440348"/>
            </a:xfrm>
            <a:custGeom>
              <a:avLst/>
              <a:gdLst/>
              <a:ahLst/>
              <a:cxnLst/>
              <a:rect l="0" t="0" r="0" b="0"/>
              <a:pathLst>
                <a:path w="220167" h="440348">
                  <a:moveTo>
                    <a:pt x="0" y="0"/>
                  </a:moveTo>
                  <a:cubicBezTo>
                    <a:pt x="121590" y="0"/>
                    <a:pt x="220167" y="98578"/>
                    <a:pt x="220167" y="220167"/>
                  </a:cubicBezTo>
                  <a:cubicBezTo>
                    <a:pt x="220167" y="341770"/>
                    <a:pt x="121590" y="440348"/>
                    <a:pt x="0" y="440348"/>
                  </a:cubicBezTo>
                  <a:lnTo>
                    <a:pt x="0" y="421996"/>
                  </a:lnTo>
                  <a:cubicBezTo>
                    <a:pt x="111290" y="421996"/>
                    <a:pt x="201816" y="331457"/>
                    <a:pt x="201816" y="220167"/>
                  </a:cubicBezTo>
                  <a:cubicBezTo>
                    <a:pt x="201816" y="108890"/>
                    <a:pt x="111290"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4" name="Shape 488"/>
            <p:cNvSpPr/>
            <p:nvPr/>
          </p:nvSpPr>
          <p:spPr>
            <a:xfrm>
              <a:off x="3764547" y="924058"/>
              <a:ext cx="18352" cy="82563"/>
            </a:xfrm>
            <a:custGeom>
              <a:avLst/>
              <a:gdLst/>
              <a:ahLst/>
              <a:cxnLst/>
              <a:rect l="0" t="0" r="0" b="0"/>
              <a:pathLst>
                <a:path w="18352" h="82563">
                  <a:moveTo>
                    <a:pt x="9170" y="0"/>
                  </a:moveTo>
                  <a:cubicBezTo>
                    <a:pt x="14250" y="0"/>
                    <a:pt x="18352" y="4115"/>
                    <a:pt x="18352" y="9182"/>
                  </a:cubicBezTo>
                  <a:lnTo>
                    <a:pt x="18352" y="73406"/>
                  </a:lnTo>
                  <a:cubicBezTo>
                    <a:pt x="18352" y="78474"/>
                    <a:pt x="14250" y="82563"/>
                    <a:pt x="9170" y="82563"/>
                  </a:cubicBezTo>
                  <a:cubicBezTo>
                    <a:pt x="4115" y="82563"/>
                    <a:pt x="0" y="78474"/>
                    <a:pt x="0" y="73406"/>
                  </a:cubicBezTo>
                  <a:lnTo>
                    <a:pt x="0" y="9182"/>
                  </a:lnTo>
                  <a:cubicBezTo>
                    <a:pt x="0" y="4115"/>
                    <a:pt x="4115" y="0"/>
                    <a:pt x="9170"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5" name="Shape 489"/>
            <p:cNvSpPr/>
            <p:nvPr/>
          </p:nvSpPr>
          <p:spPr>
            <a:xfrm>
              <a:off x="3809518" y="905726"/>
              <a:ext cx="66015" cy="64205"/>
            </a:xfrm>
            <a:custGeom>
              <a:avLst/>
              <a:gdLst/>
              <a:ahLst/>
              <a:cxnLst/>
              <a:rect l="0" t="0" r="0" b="0"/>
              <a:pathLst>
                <a:path w="66015" h="64205">
                  <a:moveTo>
                    <a:pt x="10077" y="0"/>
                  </a:moveTo>
                  <a:cubicBezTo>
                    <a:pt x="12424" y="0"/>
                    <a:pt x="14770" y="895"/>
                    <a:pt x="16561" y="2686"/>
                  </a:cubicBezTo>
                  <a:lnTo>
                    <a:pt x="62420" y="48546"/>
                  </a:lnTo>
                  <a:cubicBezTo>
                    <a:pt x="66015" y="52127"/>
                    <a:pt x="66015" y="57944"/>
                    <a:pt x="62420" y="61525"/>
                  </a:cubicBezTo>
                  <a:cubicBezTo>
                    <a:pt x="60630" y="63316"/>
                    <a:pt x="58293" y="64205"/>
                    <a:pt x="55943" y="64205"/>
                  </a:cubicBezTo>
                  <a:cubicBezTo>
                    <a:pt x="53594" y="64205"/>
                    <a:pt x="51257" y="63316"/>
                    <a:pt x="49466" y="61525"/>
                  </a:cubicBezTo>
                  <a:lnTo>
                    <a:pt x="3594" y="15653"/>
                  </a:lnTo>
                  <a:cubicBezTo>
                    <a:pt x="0" y="12071"/>
                    <a:pt x="0" y="6267"/>
                    <a:pt x="3594" y="2686"/>
                  </a:cubicBezTo>
                  <a:cubicBezTo>
                    <a:pt x="5385" y="895"/>
                    <a:pt x="7731" y="0"/>
                    <a:pt x="10077"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6" name="Shape 490"/>
            <p:cNvSpPr/>
            <p:nvPr/>
          </p:nvSpPr>
          <p:spPr>
            <a:xfrm>
              <a:off x="3671926" y="905726"/>
              <a:ext cx="66002" cy="64205"/>
            </a:xfrm>
            <a:custGeom>
              <a:avLst/>
              <a:gdLst/>
              <a:ahLst/>
              <a:cxnLst/>
              <a:rect l="0" t="0" r="0" b="0"/>
              <a:pathLst>
                <a:path w="66002" h="64205">
                  <a:moveTo>
                    <a:pt x="55931" y="0"/>
                  </a:moveTo>
                  <a:cubicBezTo>
                    <a:pt x="58280" y="0"/>
                    <a:pt x="60630" y="895"/>
                    <a:pt x="62421" y="2686"/>
                  </a:cubicBezTo>
                  <a:cubicBezTo>
                    <a:pt x="66002" y="6267"/>
                    <a:pt x="66002" y="12071"/>
                    <a:pt x="62421" y="15653"/>
                  </a:cubicBezTo>
                  <a:lnTo>
                    <a:pt x="16548" y="61525"/>
                  </a:lnTo>
                  <a:cubicBezTo>
                    <a:pt x="14758" y="63316"/>
                    <a:pt x="12408" y="64205"/>
                    <a:pt x="10071" y="64205"/>
                  </a:cubicBezTo>
                  <a:cubicBezTo>
                    <a:pt x="7709" y="64205"/>
                    <a:pt x="5372" y="63316"/>
                    <a:pt x="3582" y="61525"/>
                  </a:cubicBezTo>
                  <a:cubicBezTo>
                    <a:pt x="0" y="57944"/>
                    <a:pt x="0" y="52127"/>
                    <a:pt x="3582" y="48546"/>
                  </a:cubicBezTo>
                  <a:lnTo>
                    <a:pt x="49441" y="2686"/>
                  </a:lnTo>
                  <a:cubicBezTo>
                    <a:pt x="51232" y="895"/>
                    <a:pt x="53581" y="0"/>
                    <a:pt x="55931"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7" name="Shape 491"/>
            <p:cNvSpPr/>
            <p:nvPr/>
          </p:nvSpPr>
          <p:spPr>
            <a:xfrm>
              <a:off x="3828771" y="859848"/>
              <a:ext cx="82563" cy="18352"/>
            </a:xfrm>
            <a:custGeom>
              <a:avLst/>
              <a:gdLst/>
              <a:ahLst/>
              <a:cxnLst/>
              <a:rect l="0" t="0" r="0" b="0"/>
              <a:pathLst>
                <a:path w="82563" h="18352">
                  <a:moveTo>
                    <a:pt x="9170" y="0"/>
                  </a:moveTo>
                  <a:lnTo>
                    <a:pt x="73381" y="0"/>
                  </a:lnTo>
                  <a:cubicBezTo>
                    <a:pt x="78461" y="0"/>
                    <a:pt x="82563" y="4114"/>
                    <a:pt x="82563" y="9182"/>
                  </a:cubicBezTo>
                  <a:cubicBezTo>
                    <a:pt x="82563" y="14250"/>
                    <a:pt x="78461" y="18352"/>
                    <a:pt x="73381" y="18352"/>
                  </a:cubicBezTo>
                  <a:lnTo>
                    <a:pt x="9170" y="18352"/>
                  </a:lnTo>
                  <a:cubicBezTo>
                    <a:pt x="4102" y="18352"/>
                    <a:pt x="0" y="14250"/>
                    <a:pt x="0" y="9182"/>
                  </a:cubicBezTo>
                  <a:cubicBezTo>
                    <a:pt x="0" y="4114"/>
                    <a:pt x="4102" y="0"/>
                    <a:pt x="9170"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8" name="Shape 492"/>
            <p:cNvSpPr/>
            <p:nvPr/>
          </p:nvSpPr>
          <p:spPr>
            <a:xfrm>
              <a:off x="3636125" y="859848"/>
              <a:ext cx="82563" cy="18352"/>
            </a:xfrm>
            <a:custGeom>
              <a:avLst/>
              <a:gdLst/>
              <a:ahLst/>
              <a:cxnLst/>
              <a:rect l="0" t="0" r="0" b="0"/>
              <a:pathLst>
                <a:path w="82563" h="18352">
                  <a:moveTo>
                    <a:pt x="9170" y="0"/>
                  </a:moveTo>
                  <a:lnTo>
                    <a:pt x="73381" y="0"/>
                  </a:lnTo>
                  <a:cubicBezTo>
                    <a:pt x="78448" y="0"/>
                    <a:pt x="82563" y="4114"/>
                    <a:pt x="82563" y="9182"/>
                  </a:cubicBezTo>
                  <a:cubicBezTo>
                    <a:pt x="82563" y="14250"/>
                    <a:pt x="78448" y="18352"/>
                    <a:pt x="73381" y="18352"/>
                  </a:cubicBezTo>
                  <a:lnTo>
                    <a:pt x="9170" y="18352"/>
                  </a:lnTo>
                  <a:cubicBezTo>
                    <a:pt x="4102" y="18352"/>
                    <a:pt x="0" y="14250"/>
                    <a:pt x="0" y="9182"/>
                  </a:cubicBezTo>
                  <a:cubicBezTo>
                    <a:pt x="0" y="4114"/>
                    <a:pt x="4102" y="0"/>
                    <a:pt x="9170"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89" name="Shape 493"/>
            <p:cNvSpPr/>
            <p:nvPr/>
          </p:nvSpPr>
          <p:spPr>
            <a:xfrm>
              <a:off x="3809518" y="768112"/>
              <a:ext cx="66015" cy="64227"/>
            </a:xfrm>
            <a:custGeom>
              <a:avLst/>
              <a:gdLst/>
              <a:ahLst/>
              <a:cxnLst/>
              <a:rect l="0" t="0" r="0" b="0"/>
              <a:pathLst>
                <a:path w="66015" h="64227">
                  <a:moveTo>
                    <a:pt x="55943" y="0"/>
                  </a:moveTo>
                  <a:cubicBezTo>
                    <a:pt x="58287" y="0"/>
                    <a:pt x="60630" y="898"/>
                    <a:pt x="62420" y="2696"/>
                  </a:cubicBezTo>
                  <a:cubicBezTo>
                    <a:pt x="66015" y="6277"/>
                    <a:pt x="66015" y="12081"/>
                    <a:pt x="62420" y="15663"/>
                  </a:cubicBezTo>
                  <a:lnTo>
                    <a:pt x="16561" y="61522"/>
                  </a:lnTo>
                  <a:cubicBezTo>
                    <a:pt x="14770" y="63326"/>
                    <a:pt x="12421" y="64227"/>
                    <a:pt x="10071" y="64227"/>
                  </a:cubicBezTo>
                  <a:cubicBezTo>
                    <a:pt x="7734" y="64227"/>
                    <a:pt x="5385" y="63326"/>
                    <a:pt x="3594" y="61522"/>
                  </a:cubicBezTo>
                  <a:cubicBezTo>
                    <a:pt x="0" y="57941"/>
                    <a:pt x="0" y="52150"/>
                    <a:pt x="3594" y="48555"/>
                  </a:cubicBezTo>
                  <a:lnTo>
                    <a:pt x="49466" y="2696"/>
                  </a:lnTo>
                  <a:cubicBezTo>
                    <a:pt x="51257" y="898"/>
                    <a:pt x="53600" y="0"/>
                    <a:pt x="55943"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0" name="Shape 494"/>
            <p:cNvSpPr/>
            <p:nvPr/>
          </p:nvSpPr>
          <p:spPr>
            <a:xfrm>
              <a:off x="3764547" y="731412"/>
              <a:ext cx="18352" cy="82576"/>
            </a:xfrm>
            <a:custGeom>
              <a:avLst/>
              <a:gdLst/>
              <a:ahLst/>
              <a:cxnLst/>
              <a:rect l="0" t="0" r="0" b="0"/>
              <a:pathLst>
                <a:path w="18352" h="82576">
                  <a:moveTo>
                    <a:pt x="9170" y="0"/>
                  </a:moveTo>
                  <a:cubicBezTo>
                    <a:pt x="14250" y="0"/>
                    <a:pt x="18352" y="4115"/>
                    <a:pt x="18352" y="9182"/>
                  </a:cubicBezTo>
                  <a:lnTo>
                    <a:pt x="18352" y="73394"/>
                  </a:lnTo>
                  <a:cubicBezTo>
                    <a:pt x="18352" y="78461"/>
                    <a:pt x="14250" y="82576"/>
                    <a:pt x="9170" y="82576"/>
                  </a:cubicBezTo>
                  <a:cubicBezTo>
                    <a:pt x="4115" y="82576"/>
                    <a:pt x="0" y="78461"/>
                    <a:pt x="0" y="73394"/>
                  </a:cubicBezTo>
                  <a:lnTo>
                    <a:pt x="0" y="9182"/>
                  </a:lnTo>
                  <a:cubicBezTo>
                    <a:pt x="0" y="4115"/>
                    <a:pt x="4115" y="0"/>
                    <a:pt x="9170"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1" name="Shape 495"/>
            <p:cNvSpPr/>
            <p:nvPr/>
          </p:nvSpPr>
          <p:spPr>
            <a:xfrm>
              <a:off x="2770971" y="35732"/>
              <a:ext cx="220167" cy="440348"/>
            </a:xfrm>
            <a:custGeom>
              <a:avLst/>
              <a:gdLst/>
              <a:ahLst/>
              <a:cxnLst/>
              <a:rect l="0" t="0" r="0" b="0"/>
              <a:pathLst>
                <a:path w="220167" h="440348">
                  <a:moveTo>
                    <a:pt x="220167" y="0"/>
                  </a:moveTo>
                  <a:lnTo>
                    <a:pt x="220167" y="18352"/>
                  </a:lnTo>
                  <a:cubicBezTo>
                    <a:pt x="108877" y="18352"/>
                    <a:pt x="18351" y="108890"/>
                    <a:pt x="18351" y="220167"/>
                  </a:cubicBezTo>
                  <a:cubicBezTo>
                    <a:pt x="18351" y="331457"/>
                    <a:pt x="108877" y="421996"/>
                    <a:pt x="220167" y="421996"/>
                  </a:cubicBezTo>
                  <a:lnTo>
                    <a:pt x="220167" y="440348"/>
                  </a:lnTo>
                  <a:cubicBezTo>
                    <a:pt x="98577" y="440348"/>
                    <a:pt x="0" y="341770"/>
                    <a:pt x="0" y="220167"/>
                  </a:cubicBezTo>
                  <a:cubicBezTo>
                    <a:pt x="0" y="98578"/>
                    <a:pt x="98577" y="0"/>
                    <a:pt x="220167"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2" name="Shape 496"/>
            <p:cNvSpPr/>
            <p:nvPr/>
          </p:nvSpPr>
          <p:spPr>
            <a:xfrm>
              <a:off x="2991138" y="35732"/>
              <a:ext cx="220167" cy="440348"/>
            </a:xfrm>
            <a:custGeom>
              <a:avLst/>
              <a:gdLst/>
              <a:ahLst/>
              <a:cxnLst/>
              <a:rect l="0" t="0" r="0" b="0"/>
              <a:pathLst>
                <a:path w="220167" h="440348">
                  <a:moveTo>
                    <a:pt x="0" y="0"/>
                  </a:moveTo>
                  <a:cubicBezTo>
                    <a:pt x="121590" y="0"/>
                    <a:pt x="220167" y="98578"/>
                    <a:pt x="220167" y="220167"/>
                  </a:cubicBezTo>
                  <a:cubicBezTo>
                    <a:pt x="220167" y="341770"/>
                    <a:pt x="121590" y="440348"/>
                    <a:pt x="0" y="440348"/>
                  </a:cubicBezTo>
                  <a:lnTo>
                    <a:pt x="0" y="421996"/>
                  </a:lnTo>
                  <a:cubicBezTo>
                    <a:pt x="111290" y="421996"/>
                    <a:pt x="201816" y="331457"/>
                    <a:pt x="201816" y="220167"/>
                  </a:cubicBezTo>
                  <a:cubicBezTo>
                    <a:pt x="201816" y="108890"/>
                    <a:pt x="111290"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3" name="Shape 497"/>
            <p:cNvSpPr/>
            <p:nvPr/>
          </p:nvSpPr>
          <p:spPr>
            <a:xfrm>
              <a:off x="2890230" y="338472"/>
              <a:ext cx="201828" cy="55042"/>
            </a:xfrm>
            <a:custGeom>
              <a:avLst/>
              <a:gdLst/>
              <a:ahLst/>
              <a:cxnLst/>
              <a:rect l="0" t="0" r="0" b="0"/>
              <a:pathLst>
                <a:path w="201828" h="55042">
                  <a:moveTo>
                    <a:pt x="9170" y="0"/>
                  </a:moveTo>
                  <a:cubicBezTo>
                    <a:pt x="14237" y="0"/>
                    <a:pt x="18352" y="4102"/>
                    <a:pt x="18352" y="9169"/>
                  </a:cubicBezTo>
                  <a:lnTo>
                    <a:pt x="18352" y="36690"/>
                  </a:lnTo>
                  <a:lnTo>
                    <a:pt x="183477" y="36690"/>
                  </a:lnTo>
                  <a:lnTo>
                    <a:pt x="183477" y="9169"/>
                  </a:lnTo>
                  <a:cubicBezTo>
                    <a:pt x="183477" y="4102"/>
                    <a:pt x="187579" y="0"/>
                    <a:pt x="192646" y="0"/>
                  </a:cubicBezTo>
                  <a:cubicBezTo>
                    <a:pt x="197714" y="0"/>
                    <a:pt x="201828" y="4102"/>
                    <a:pt x="201828" y="9169"/>
                  </a:cubicBezTo>
                  <a:lnTo>
                    <a:pt x="201828" y="45872"/>
                  </a:lnTo>
                  <a:cubicBezTo>
                    <a:pt x="201828" y="50940"/>
                    <a:pt x="197714" y="55042"/>
                    <a:pt x="192646" y="55042"/>
                  </a:cubicBezTo>
                  <a:lnTo>
                    <a:pt x="9170" y="55042"/>
                  </a:lnTo>
                  <a:cubicBezTo>
                    <a:pt x="4102" y="55042"/>
                    <a:pt x="0" y="50940"/>
                    <a:pt x="0" y="45872"/>
                  </a:cubicBezTo>
                  <a:lnTo>
                    <a:pt x="0" y="9169"/>
                  </a:lnTo>
                  <a:cubicBezTo>
                    <a:pt x="0" y="4102"/>
                    <a:pt x="4102" y="0"/>
                    <a:pt x="9170"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4" name="Shape 498"/>
            <p:cNvSpPr/>
            <p:nvPr/>
          </p:nvSpPr>
          <p:spPr>
            <a:xfrm>
              <a:off x="2907680" y="118292"/>
              <a:ext cx="166916" cy="238532"/>
            </a:xfrm>
            <a:custGeom>
              <a:avLst/>
              <a:gdLst/>
              <a:ahLst/>
              <a:cxnLst/>
              <a:rect l="0" t="0" r="0" b="0"/>
              <a:pathLst>
                <a:path w="166916" h="238532">
                  <a:moveTo>
                    <a:pt x="83465" y="0"/>
                  </a:moveTo>
                  <a:cubicBezTo>
                    <a:pt x="88519" y="0"/>
                    <a:pt x="92634" y="4115"/>
                    <a:pt x="92634" y="9182"/>
                  </a:cubicBezTo>
                  <a:lnTo>
                    <a:pt x="92634" y="207201"/>
                  </a:lnTo>
                  <a:lnTo>
                    <a:pt x="150368" y="149479"/>
                  </a:lnTo>
                  <a:cubicBezTo>
                    <a:pt x="153950" y="145898"/>
                    <a:pt x="159753" y="145898"/>
                    <a:pt x="163335" y="149479"/>
                  </a:cubicBezTo>
                  <a:cubicBezTo>
                    <a:pt x="166916" y="153048"/>
                    <a:pt x="166916" y="158865"/>
                    <a:pt x="163335" y="162446"/>
                  </a:cubicBezTo>
                  <a:lnTo>
                    <a:pt x="89954" y="235839"/>
                  </a:lnTo>
                  <a:cubicBezTo>
                    <a:pt x="89103" y="236677"/>
                    <a:pt x="88087" y="237351"/>
                    <a:pt x="86970" y="237820"/>
                  </a:cubicBezTo>
                  <a:cubicBezTo>
                    <a:pt x="85852" y="238278"/>
                    <a:pt x="84658" y="238532"/>
                    <a:pt x="83465" y="238532"/>
                  </a:cubicBezTo>
                  <a:cubicBezTo>
                    <a:pt x="82271" y="238532"/>
                    <a:pt x="81077" y="238278"/>
                    <a:pt x="79947" y="237820"/>
                  </a:cubicBezTo>
                  <a:cubicBezTo>
                    <a:pt x="78829" y="237351"/>
                    <a:pt x="77813" y="236677"/>
                    <a:pt x="76975" y="235839"/>
                  </a:cubicBezTo>
                  <a:lnTo>
                    <a:pt x="3582" y="162446"/>
                  </a:lnTo>
                  <a:cubicBezTo>
                    <a:pt x="0" y="158865"/>
                    <a:pt x="0" y="153048"/>
                    <a:pt x="3582" y="149479"/>
                  </a:cubicBezTo>
                  <a:cubicBezTo>
                    <a:pt x="7163" y="145898"/>
                    <a:pt x="12979" y="145898"/>
                    <a:pt x="16548" y="149479"/>
                  </a:cubicBezTo>
                  <a:lnTo>
                    <a:pt x="74282" y="207201"/>
                  </a:lnTo>
                  <a:lnTo>
                    <a:pt x="74282" y="9182"/>
                  </a:lnTo>
                  <a:cubicBezTo>
                    <a:pt x="74282" y="4115"/>
                    <a:pt x="78385" y="0"/>
                    <a:pt x="83465"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5" name="Shape 499"/>
            <p:cNvSpPr/>
            <p:nvPr/>
          </p:nvSpPr>
          <p:spPr>
            <a:xfrm>
              <a:off x="1549871" y="326693"/>
              <a:ext cx="75152" cy="241487"/>
            </a:xfrm>
            <a:custGeom>
              <a:avLst/>
              <a:gdLst/>
              <a:ahLst/>
              <a:cxnLst/>
              <a:rect l="0" t="0" r="0" b="0"/>
              <a:pathLst>
                <a:path w="75152" h="241487">
                  <a:moveTo>
                    <a:pt x="75152" y="0"/>
                  </a:moveTo>
                  <a:lnTo>
                    <a:pt x="75152" y="19990"/>
                  </a:lnTo>
                  <a:lnTo>
                    <a:pt x="71581" y="21613"/>
                  </a:lnTo>
                  <a:cubicBezTo>
                    <a:pt x="61011" y="28665"/>
                    <a:pt x="51632" y="37362"/>
                    <a:pt x="43802" y="47351"/>
                  </a:cubicBezTo>
                  <a:lnTo>
                    <a:pt x="75152" y="47351"/>
                  </a:lnTo>
                  <a:lnTo>
                    <a:pt x="75152" y="65701"/>
                  </a:lnTo>
                  <a:lnTo>
                    <a:pt x="31915" y="65701"/>
                  </a:lnTo>
                  <a:cubicBezTo>
                    <a:pt x="24638" y="79621"/>
                    <a:pt x="20079" y="95128"/>
                    <a:pt x="18809" y="111574"/>
                  </a:cubicBezTo>
                  <a:lnTo>
                    <a:pt x="75152" y="111574"/>
                  </a:lnTo>
                  <a:lnTo>
                    <a:pt x="75152" y="129913"/>
                  </a:lnTo>
                  <a:lnTo>
                    <a:pt x="18809" y="129913"/>
                  </a:lnTo>
                  <a:cubicBezTo>
                    <a:pt x="20079" y="146359"/>
                    <a:pt x="24638" y="161878"/>
                    <a:pt x="31915" y="175785"/>
                  </a:cubicBezTo>
                  <a:lnTo>
                    <a:pt x="75152" y="175785"/>
                  </a:lnTo>
                  <a:lnTo>
                    <a:pt x="75152" y="194137"/>
                  </a:lnTo>
                  <a:lnTo>
                    <a:pt x="43802" y="194137"/>
                  </a:lnTo>
                  <a:cubicBezTo>
                    <a:pt x="51632" y="204126"/>
                    <a:pt x="61011" y="212822"/>
                    <a:pt x="71581" y="219873"/>
                  </a:cubicBezTo>
                  <a:lnTo>
                    <a:pt x="75152" y="221497"/>
                  </a:lnTo>
                  <a:lnTo>
                    <a:pt x="75152" y="241487"/>
                  </a:lnTo>
                  <a:lnTo>
                    <a:pt x="40346" y="218001"/>
                  </a:lnTo>
                  <a:cubicBezTo>
                    <a:pt x="15430" y="193086"/>
                    <a:pt x="0" y="158685"/>
                    <a:pt x="0" y="120744"/>
                  </a:cubicBezTo>
                  <a:cubicBezTo>
                    <a:pt x="0" y="82803"/>
                    <a:pt x="15430" y="48401"/>
                    <a:pt x="40346" y="23485"/>
                  </a:cubicBezTo>
                  <a:lnTo>
                    <a:pt x="75152"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6" name="Shape 500"/>
            <p:cNvSpPr/>
            <p:nvPr/>
          </p:nvSpPr>
          <p:spPr>
            <a:xfrm>
              <a:off x="1625024" y="309832"/>
              <a:ext cx="62452" cy="275209"/>
            </a:xfrm>
            <a:custGeom>
              <a:avLst/>
              <a:gdLst/>
              <a:ahLst/>
              <a:cxnLst/>
              <a:rect l="0" t="0" r="0" b="0"/>
              <a:pathLst>
                <a:path w="62452" h="275209">
                  <a:moveTo>
                    <a:pt x="62452" y="0"/>
                  </a:moveTo>
                  <a:lnTo>
                    <a:pt x="62452" y="18352"/>
                  </a:lnTo>
                  <a:cubicBezTo>
                    <a:pt x="53486" y="18352"/>
                    <a:pt x="42107" y="35154"/>
                    <a:pt x="34411" y="64212"/>
                  </a:cubicBezTo>
                  <a:lnTo>
                    <a:pt x="62452" y="64212"/>
                  </a:lnTo>
                  <a:lnTo>
                    <a:pt x="62452" y="82562"/>
                  </a:lnTo>
                  <a:lnTo>
                    <a:pt x="30397" y="82562"/>
                  </a:lnTo>
                  <a:cubicBezTo>
                    <a:pt x="27984" y="96101"/>
                    <a:pt x="26371" y="111468"/>
                    <a:pt x="25927" y="128435"/>
                  </a:cubicBezTo>
                  <a:lnTo>
                    <a:pt x="62452" y="128435"/>
                  </a:lnTo>
                  <a:lnTo>
                    <a:pt x="62452" y="146774"/>
                  </a:lnTo>
                  <a:lnTo>
                    <a:pt x="25927" y="146774"/>
                  </a:lnTo>
                  <a:cubicBezTo>
                    <a:pt x="26371" y="163754"/>
                    <a:pt x="27984" y="179121"/>
                    <a:pt x="30397" y="192646"/>
                  </a:cubicBezTo>
                  <a:lnTo>
                    <a:pt x="62452" y="192646"/>
                  </a:lnTo>
                  <a:lnTo>
                    <a:pt x="62452" y="210998"/>
                  </a:lnTo>
                  <a:lnTo>
                    <a:pt x="34411" y="210998"/>
                  </a:lnTo>
                  <a:cubicBezTo>
                    <a:pt x="42107" y="240068"/>
                    <a:pt x="53486" y="256870"/>
                    <a:pt x="62452" y="256870"/>
                  </a:cubicBezTo>
                  <a:lnTo>
                    <a:pt x="62452" y="275209"/>
                  </a:lnTo>
                  <a:cubicBezTo>
                    <a:pt x="43481" y="275209"/>
                    <a:pt x="25396" y="271351"/>
                    <a:pt x="8939" y="264379"/>
                  </a:cubicBezTo>
                  <a:lnTo>
                    <a:pt x="0" y="258348"/>
                  </a:lnTo>
                  <a:lnTo>
                    <a:pt x="0" y="238358"/>
                  </a:lnTo>
                  <a:lnTo>
                    <a:pt x="31350" y="252603"/>
                  </a:lnTo>
                  <a:cubicBezTo>
                    <a:pt x="24759" y="241567"/>
                    <a:pt x="19437" y="227254"/>
                    <a:pt x="15538" y="210998"/>
                  </a:cubicBezTo>
                  <a:lnTo>
                    <a:pt x="0" y="210998"/>
                  </a:lnTo>
                  <a:lnTo>
                    <a:pt x="0" y="192646"/>
                  </a:lnTo>
                  <a:lnTo>
                    <a:pt x="11893" y="192646"/>
                  </a:lnTo>
                  <a:cubicBezTo>
                    <a:pt x="9442" y="177940"/>
                    <a:pt x="7982" y="162357"/>
                    <a:pt x="7576" y="146774"/>
                  </a:cubicBezTo>
                  <a:lnTo>
                    <a:pt x="0" y="146774"/>
                  </a:lnTo>
                  <a:lnTo>
                    <a:pt x="0" y="128435"/>
                  </a:lnTo>
                  <a:lnTo>
                    <a:pt x="7576" y="128435"/>
                  </a:lnTo>
                  <a:cubicBezTo>
                    <a:pt x="7982" y="112852"/>
                    <a:pt x="9442" y="97282"/>
                    <a:pt x="11893" y="82562"/>
                  </a:cubicBezTo>
                  <a:lnTo>
                    <a:pt x="0" y="82562"/>
                  </a:lnTo>
                  <a:lnTo>
                    <a:pt x="0" y="64212"/>
                  </a:lnTo>
                  <a:lnTo>
                    <a:pt x="15538" y="64212"/>
                  </a:lnTo>
                  <a:cubicBezTo>
                    <a:pt x="19437" y="47955"/>
                    <a:pt x="24759" y="33655"/>
                    <a:pt x="31350" y="22606"/>
                  </a:cubicBezTo>
                  <a:lnTo>
                    <a:pt x="0" y="36851"/>
                  </a:lnTo>
                  <a:lnTo>
                    <a:pt x="0" y="16861"/>
                  </a:lnTo>
                  <a:lnTo>
                    <a:pt x="8939" y="10830"/>
                  </a:lnTo>
                  <a:cubicBezTo>
                    <a:pt x="25396" y="3858"/>
                    <a:pt x="43481" y="0"/>
                    <a:pt x="62452"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7" name="Shape 501"/>
            <p:cNvSpPr/>
            <p:nvPr/>
          </p:nvSpPr>
          <p:spPr>
            <a:xfrm>
              <a:off x="1687476" y="309832"/>
              <a:ext cx="62452" cy="275209"/>
            </a:xfrm>
            <a:custGeom>
              <a:avLst/>
              <a:gdLst/>
              <a:ahLst/>
              <a:cxnLst/>
              <a:rect l="0" t="0" r="0" b="0"/>
              <a:pathLst>
                <a:path w="62452" h="275209">
                  <a:moveTo>
                    <a:pt x="0" y="0"/>
                  </a:moveTo>
                  <a:cubicBezTo>
                    <a:pt x="18971" y="0"/>
                    <a:pt x="37056" y="3858"/>
                    <a:pt x="53514" y="10830"/>
                  </a:cubicBezTo>
                  <a:lnTo>
                    <a:pt x="62452" y="16861"/>
                  </a:lnTo>
                  <a:lnTo>
                    <a:pt x="62452" y="36851"/>
                  </a:lnTo>
                  <a:lnTo>
                    <a:pt x="31102" y="22606"/>
                  </a:lnTo>
                  <a:cubicBezTo>
                    <a:pt x="37694" y="33655"/>
                    <a:pt x="43015" y="47955"/>
                    <a:pt x="46914" y="64212"/>
                  </a:cubicBezTo>
                  <a:lnTo>
                    <a:pt x="62452" y="64212"/>
                  </a:lnTo>
                  <a:lnTo>
                    <a:pt x="62452" y="82562"/>
                  </a:lnTo>
                  <a:lnTo>
                    <a:pt x="50559" y="82562"/>
                  </a:lnTo>
                  <a:cubicBezTo>
                    <a:pt x="53010" y="97282"/>
                    <a:pt x="54470" y="112852"/>
                    <a:pt x="54877" y="128435"/>
                  </a:cubicBezTo>
                  <a:lnTo>
                    <a:pt x="62452" y="128435"/>
                  </a:lnTo>
                  <a:lnTo>
                    <a:pt x="62452" y="146774"/>
                  </a:lnTo>
                  <a:lnTo>
                    <a:pt x="54877" y="146774"/>
                  </a:lnTo>
                  <a:cubicBezTo>
                    <a:pt x="54470" y="162357"/>
                    <a:pt x="53010" y="177940"/>
                    <a:pt x="50559" y="192646"/>
                  </a:cubicBezTo>
                  <a:lnTo>
                    <a:pt x="62452" y="192646"/>
                  </a:lnTo>
                  <a:lnTo>
                    <a:pt x="62452" y="210998"/>
                  </a:lnTo>
                  <a:lnTo>
                    <a:pt x="46914" y="210998"/>
                  </a:lnTo>
                  <a:cubicBezTo>
                    <a:pt x="43015" y="227254"/>
                    <a:pt x="37694" y="241567"/>
                    <a:pt x="31102" y="252603"/>
                  </a:cubicBezTo>
                  <a:lnTo>
                    <a:pt x="62452" y="238358"/>
                  </a:lnTo>
                  <a:lnTo>
                    <a:pt x="62452" y="258348"/>
                  </a:lnTo>
                  <a:lnTo>
                    <a:pt x="53514" y="264379"/>
                  </a:lnTo>
                  <a:cubicBezTo>
                    <a:pt x="37056" y="271351"/>
                    <a:pt x="18971" y="275209"/>
                    <a:pt x="0" y="275209"/>
                  </a:cubicBezTo>
                  <a:lnTo>
                    <a:pt x="0" y="256870"/>
                  </a:lnTo>
                  <a:cubicBezTo>
                    <a:pt x="8966" y="256870"/>
                    <a:pt x="20345" y="240068"/>
                    <a:pt x="28042" y="210998"/>
                  </a:cubicBezTo>
                  <a:lnTo>
                    <a:pt x="0" y="210998"/>
                  </a:lnTo>
                  <a:lnTo>
                    <a:pt x="0" y="192646"/>
                  </a:lnTo>
                  <a:lnTo>
                    <a:pt x="32055" y="192646"/>
                  </a:lnTo>
                  <a:cubicBezTo>
                    <a:pt x="34468" y="179121"/>
                    <a:pt x="36081" y="163754"/>
                    <a:pt x="36513" y="146774"/>
                  </a:cubicBezTo>
                  <a:lnTo>
                    <a:pt x="0" y="146774"/>
                  </a:lnTo>
                  <a:lnTo>
                    <a:pt x="0" y="128435"/>
                  </a:lnTo>
                  <a:lnTo>
                    <a:pt x="36513" y="128435"/>
                  </a:lnTo>
                  <a:cubicBezTo>
                    <a:pt x="36081" y="111468"/>
                    <a:pt x="34468" y="96101"/>
                    <a:pt x="32055" y="82562"/>
                  </a:cubicBezTo>
                  <a:lnTo>
                    <a:pt x="0" y="82562"/>
                  </a:lnTo>
                  <a:lnTo>
                    <a:pt x="0" y="64212"/>
                  </a:lnTo>
                  <a:lnTo>
                    <a:pt x="28042" y="64212"/>
                  </a:lnTo>
                  <a:cubicBezTo>
                    <a:pt x="20345" y="35154"/>
                    <a:pt x="8966"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8" name="Shape 502"/>
            <p:cNvSpPr/>
            <p:nvPr/>
          </p:nvSpPr>
          <p:spPr>
            <a:xfrm>
              <a:off x="1749928" y="326693"/>
              <a:ext cx="75152" cy="241487"/>
            </a:xfrm>
            <a:custGeom>
              <a:avLst/>
              <a:gdLst/>
              <a:ahLst/>
              <a:cxnLst/>
              <a:rect l="0" t="0" r="0" b="0"/>
              <a:pathLst>
                <a:path w="75152" h="241487">
                  <a:moveTo>
                    <a:pt x="0" y="0"/>
                  </a:moveTo>
                  <a:lnTo>
                    <a:pt x="34806" y="23485"/>
                  </a:lnTo>
                  <a:cubicBezTo>
                    <a:pt x="59722" y="48401"/>
                    <a:pt x="75152" y="82803"/>
                    <a:pt x="75152" y="120744"/>
                  </a:cubicBezTo>
                  <a:cubicBezTo>
                    <a:pt x="75152" y="158685"/>
                    <a:pt x="59722" y="193086"/>
                    <a:pt x="34806" y="218001"/>
                  </a:cubicBezTo>
                  <a:lnTo>
                    <a:pt x="0" y="241487"/>
                  </a:lnTo>
                  <a:lnTo>
                    <a:pt x="0" y="221497"/>
                  </a:lnTo>
                  <a:lnTo>
                    <a:pt x="3572" y="219873"/>
                  </a:lnTo>
                  <a:cubicBezTo>
                    <a:pt x="14142" y="212822"/>
                    <a:pt x="23520" y="204126"/>
                    <a:pt x="31350" y="194137"/>
                  </a:cubicBezTo>
                  <a:lnTo>
                    <a:pt x="0" y="194137"/>
                  </a:lnTo>
                  <a:lnTo>
                    <a:pt x="0" y="175785"/>
                  </a:lnTo>
                  <a:lnTo>
                    <a:pt x="43237" y="175785"/>
                  </a:lnTo>
                  <a:cubicBezTo>
                    <a:pt x="50514" y="161878"/>
                    <a:pt x="55074" y="146359"/>
                    <a:pt x="56344" y="129913"/>
                  </a:cubicBezTo>
                  <a:lnTo>
                    <a:pt x="0" y="129913"/>
                  </a:lnTo>
                  <a:lnTo>
                    <a:pt x="0" y="111574"/>
                  </a:lnTo>
                  <a:lnTo>
                    <a:pt x="56344" y="111574"/>
                  </a:lnTo>
                  <a:cubicBezTo>
                    <a:pt x="55074" y="95128"/>
                    <a:pt x="50514" y="79621"/>
                    <a:pt x="43237" y="65701"/>
                  </a:cubicBezTo>
                  <a:lnTo>
                    <a:pt x="0" y="65701"/>
                  </a:lnTo>
                  <a:lnTo>
                    <a:pt x="0" y="47351"/>
                  </a:lnTo>
                  <a:lnTo>
                    <a:pt x="31350" y="47351"/>
                  </a:lnTo>
                  <a:cubicBezTo>
                    <a:pt x="23520" y="37362"/>
                    <a:pt x="14142" y="28665"/>
                    <a:pt x="3572" y="21613"/>
                  </a:cubicBezTo>
                  <a:lnTo>
                    <a:pt x="0" y="19990"/>
                  </a:ln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99" name="Shape 503"/>
            <p:cNvSpPr/>
            <p:nvPr/>
          </p:nvSpPr>
          <p:spPr>
            <a:xfrm>
              <a:off x="1467309" y="227266"/>
              <a:ext cx="220167" cy="440348"/>
            </a:xfrm>
            <a:custGeom>
              <a:avLst/>
              <a:gdLst/>
              <a:ahLst/>
              <a:cxnLst/>
              <a:rect l="0" t="0" r="0" b="0"/>
              <a:pathLst>
                <a:path w="220167" h="440348">
                  <a:moveTo>
                    <a:pt x="220167" y="0"/>
                  </a:moveTo>
                  <a:lnTo>
                    <a:pt x="220167" y="18352"/>
                  </a:lnTo>
                  <a:cubicBezTo>
                    <a:pt x="108877" y="18352"/>
                    <a:pt x="18351" y="108890"/>
                    <a:pt x="18351" y="220167"/>
                  </a:cubicBezTo>
                  <a:cubicBezTo>
                    <a:pt x="18351" y="331457"/>
                    <a:pt x="108877" y="421996"/>
                    <a:pt x="220167" y="421996"/>
                  </a:cubicBezTo>
                  <a:lnTo>
                    <a:pt x="220167" y="440348"/>
                  </a:lnTo>
                  <a:cubicBezTo>
                    <a:pt x="98577" y="440348"/>
                    <a:pt x="0" y="341770"/>
                    <a:pt x="0" y="220167"/>
                  </a:cubicBezTo>
                  <a:cubicBezTo>
                    <a:pt x="0" y="98578"/>
                    <a:pt x="98577" y="0"/>
                    <a:pt x="220167"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0" name="Shape 504"/>
            <p:cNvSpPr/>
            <p:nvPr/>
          </p:nvSpPr>
          <p:spPr>
            <a:xfrm>
              <a:off x="1687476" y="227266"/>
              <a:ext cx="220167" cy="440348"/>
            </a:xfrm>
            <a:custGeom>
              <a:avLst/>
              <a:gdLst/>
              <a:ahLst/>
              <a:cxnLst/>
              <a:rect l="0" t="0" r="0" b="0"/>
              <a:pathLst>
                <a:path w="220167" h="440348">
                  <a:moveTo>
                    <a:pt x="0" y="0"/>
                  </a:moveTo>
                  <a:cubicBezTo>
                    <a:pt x="121590" y="0"/>
                    <a:pt x="220167" y="98578"/>
                    <a:pt x="220167" y="220167"/>
                  </a:cubicBezTo>
                  <a:cubicBezTo>
                    <a:pt x="220167" y="341770"/>
                    <a:pt x="121590" y="440348"/>
                    <a:pt x="0" y="440348"/>
                  </a:cubicBezTo>
                  <a:lnTo>
                    <a:pt x="0" y="421996"/>
                  </a:lnTo>
                  <a:cubicBezTo>
                    <a:pt x="111290" y="421996"/>
                    <a:pt x="201816" y="331457"/>
                    <a:pt x="201816" y="220167"/>
                  </a:cubicBezTo>
                  <a:cubicBezTo>
                    <a:pt x="201816" y="108890"/>
                    <a:pt x="111290"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1" name="Shape 505"/>
            <p:cNvSpPr/>
            <p:nvPr/>
          </p:nvSpPr>
          <p:spPr>
            <a:xfrm>
              <a:off x="952807" y="1632438"/>
              <a:ext cx="37059" cy="183464"/>
            </a:xfrm>
            <a:custGeom>
              <a:avLst/>
              <a:gdLst/>
              <a:ahLst/>
              <a:cxnLst/>
              <a:rect l="0" t="0" r="0" b="0"/>
              <a:pathLst>
                <a:path w="37059" h="183464">
                  <a:moveTo>
                    <a:pt x="27876" y="0"/>
                  </a:moveTo>
                  <a:lnTo>
                    <a:pt x="37059" y="0"/>
                  </a:lnTo>
                  <a:lnTo>
                    <a:pt x="37059" y="18352"/>
                  </a:lnTo>
                  <a:lnTo>
                    <a:pt x="35408" y="18352"/>
                  </a:lnTo>
                  <a:lnTo>
                    <a:pt x="20726" y="91745"/>
                  </a:lnTo>
                  <a:lnTo>
                    <a:pt x="37059" y="91745"/>
                  </a:lnTo>
                  <a:lnTo>
                    <a:pt x="37059" y="110084"/>
                  </a:lnTo>
                  <a:lnTo>
                    <a:pt x="27876" y="110084"/>
                  </a:lnTo>
                  <a:lnTo>
                    <a:pt x="27876" y="174307"/>
                  </a:lnTo>
                  <a:cubicBezTo>
                    <a:pt x="27876" y="179375"/>
                    <a:pt x="23774" y="183464"/>
                    <a:pt x="18707" y="183464"/>
                  </a:cubicBezTo>
                  <a:cubicBezTo>
                    <a:pt x="13640" y="183464"/>
                    <a:pt x="9538" y="179375"/>
                    <a:pt x="9538" y="174307"/>
                  </a:cubicBezTo>
                  <a:lnTo>
                    <a:pt x="9538" y="110084"/>
                  </a:lnTo>
                  <a:cubicBezTo>
                    <a:pt x="6782" y="110084"/>
                    <a:pt x="4191" y="108851"/>
                    <a:pt x="2438" y="106731"/>
                  </a:cubicBezTo>
                  <a:cubicBezTo>
                    <a:pt x="699" y="104597"/>
                    <a:pt x="0" y="101816"/>
                    <a:pt x="546" y="99111"/>
                  </a:cubicBezTo>
                  <a:lnTo>
                    <a:pt x="18885" y="7379"/>
                  </a:lnTo>
                  <a:cubicBezTo>
                    <a:pt x="19736" y="3086"/>
                    <a:pt x="23508" y="0"/>
                    <a:pt x="27876"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2" name="Shape 506"/>
            <p:cNvSpPr/>
            <p:nvPr/>
          </p:nvSpPr>
          <p:spPr>
            <a:xfrm>
              <a:off x="989866" y="1632438"/>
              <a:ext cx="37059" cy="183464"/>
            </a:xfrm>
            <a:custGeom>
              <a:avLst/>
              <a:gdLst/>
              <a:ahLst/>
              <a:cxnLst/>
              <a:rect l="0" t="0" r="0" b="0"/>
              <a:pathLst>
                <a:path w="37059" h="183464">
                  <a:moveTo>
                    <a:pt x="0" y="0"/>
                  </a:moveTo>
                  <a:lnTo>
                    <a:pt x="9169" y="0"/>
                  </a:lnTo>
                  <a:cubicBezTo>
                    <a:pt x="13538" y="0"/>
                    <a:pt x="17310" y="3086"/>
                    <a:pt x="18161" y="7379"/>
                  </a:cubicBezTo>
                  <a:lnTo>
                    <a:pt x="36513" y="99111"/>
                  </a:lnTo>
                  <a:cubicBezTo>
                    <a:pt x="37059" y="101816"/>
                    <a:pt x="36360" y="104597"/>
                    <a:pt x="34607" y="106731"/>
                  </a:cubicBezTo>
                  <a:cubicBezTo>
                    <a:pt x="32868" y="108851"/>
                    <a:pt x="30264" y="110084"/>
                    <a:pt x="27521" y="110084"/>
                  </a:cubicBezTo>
                  <a:lnTo>
                    <a:pt x="27521" y="174307"/>
                  </a:lnTo>
                  <a:cubicBezTo>
                    <a:pt x="27521" y="179375"/>
                    <a:pt x="23406" y="183464"/>
                    <a:pt x="18351" y="183464"/>
                  </a:cubicBezTo>
                  <a:cubicBezTo>
                    <a:pt x="13271" y="183464"/>
                    <a:pt x="9169" y="179375"/>
                    <a:pt x="9169" y="174307"/>
                  </a:cubicBezTo>
                  <a:lnTo>
                    <a:pt x="9169" y="110084"/>
                  </a:lnTo>
                  <a:lnTo>
                    <a:pt x="0" y="110084"/>
                  </a:lnTo>
                  <a:lnTo>
                    <a:pt x="0" y="91745"/>
                  </a:lnTo>
                  <a:lnTo>
                    <a:pt x="16332" y="91745"/>
                  </a:lnTo>
                  <a:lnTo>
                    <a:pt x="1651" y="18352"/>
                  </a:lnTo>
                  <a:lnTo>
                    <a:pt x="0" y="18352"/>
                  </a:ln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3" name="Shape 507"/>
            <p:cNvSpPr/>
            <p:nvPr/>
          </p:nvSpPr>
          <p:spPr>
            <a:xfrm>
              <a:off x="962340" y="1559049"/>
              <a:ext cx="27521" cy="55042"/>
            </a:xfrm>
            <a:custGeom>
              <a:avLst/>
              <a:gdLst/>
              <a:ahLst/>
              <a:cxnLst/>
              <a:rect l="0" t="0" r="0" b="0"/>
              <a:pathLst>
                <a:path w="27521" h="55042">
                  <a:moveTo>
                    <a:pt x="27521" y="0"/>
                  </a:moveTo>
                  <a:lnTo>
                    <a:pt x="27521" y="18352"/>
                  </a:lnTo>
                  <a:cubicBezTo>
                    <a:pt x="22454" y="18352"/>
                    <a:pt x="18339" y="22466"/>
                    <a:pt x="18339" y="27521"/>
                  </a:cubicBezTo>
                  <a:cubicBezTo>
                    <a:pt x="18339" y="32588"/>
                    <a:pt x="22454" y="36690"/>
                    <a:pt x="27521" y="36690"/>
                  </a:cubicBezTo>
                  <a:lnTo>
                    <a:pt x="27521" y="55042"/>
                  </a:lnTo>
                  <a:cubicBezTo>
                    <a:pt x="12344" y="55042"/>
                    <a:pt x="0" y="42697"/>
                    <a:pt x="0" y="27521"/>
                  </a:cubicBezTo>
                  <a:cubicBezTo>
                    <a:pt x="0" y="12344"/>
                    <a:pt x="12344" y="0"/>
                    <a:pt x="27521"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4" name="Shape 508"/>
            <p:cNvSpPr/>
            <p:nvPr/>
          </p:nvSpPr>
          <p:spPr>
            <a:xfrm>
              <a:off x="989861" y="1559049"/>
              <a:ext cx="27521" cy="55042"/>
            </a:xfrm>
            <a:custGeom>
              <a:avLst/>
              <a:gdLst/>
              <a:ahLst/>
              <a:cxnLst/>
              <a:rect l="0" t="0" r="0" b="0"/>
              <a:pathLst>
                <a:path w="27521" h="55042">
                  <a:moveTo>
                    <a:pt x="0" y="0"/>
                  </a:moveTo>
                  <a:cubicBezTo>
                    <a:pt x="15176" y="0"/>
                    <a:pt x="27521" y="12344"/>
                    <a:pt x="27521" y="27521"/>
                  </a:cubicBezTo>
                  <a:cubicBezTo>
                    <a:pt x="27521" y="42697"/>
                    <a:pt x="15176" y="55042"/>
                    <a:pt x="0" y="55042"/>
                  </a:cubicBezTo>
                  <a:lnTo>
                    <a:pt x="0" y="36690"/>
                  </a:lnTo>
                  <a:cubicBezTo>
                    <a:pt x="5067" y="36690"/>
                    <a:pt x="9182" y="32588"/>
                    <a:pt x="9182" y="27521"/>
                  </a:cubicBezTo>
                  <a:cubicBezTo>
                    <a:pt x="9182" y="22466"/>
                    <a:pt x="5067"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5" name="Shape 509"/>
            <p:cNvSpPr/>
            <p:nvPr/>
          </p:nvSpPr>
          <p:spPr>
            <a:xfrm>
              <a:off x="1136645" y="1632438"/>
              <a:ext cx="36684" cy="183464"/>
            </a:xfrm>
            <a:custGeom>
              <a:avLst/>
              <a:gdLst/>
              <a:ahLst/>
              <a:cxnLst/>
              <a:rect l="0" t="0" r="0" b="0"/>
              <a:pathLst>
                <a:path w="36684" h="183464">
                  <a:moveTo>
                    <a:pt x="9169" y="0"/>
                  </a:moveTo>
                  <a:lnTo>
                    <a:pt x="36684" y="0"/>
                  </a:lnTo>
                  <a:lnTo>
                    <a:pt x="36684" y="18352"/>
                  </a:lnTo>
                  <a:lnTo>
                    <a:pt x="18339" y="18352"/>
                  </a:lnTo>
                  <a:lnTo>
                    <a:pt x="18339" y="73393"/>
                  </a:lnTo>
                  <a:lnTo>
                    <a:pt x="36684" y="73393"/>
                  </a:lnTo>
                  <a:lnTo>
                    <a:pt x="36684" y="91745"/>
                  </a:lnTo>
                  <a:lnTo>
                    <a:pt x="27521" y="91745"/>
                  </a:lnTo>
                  <a:lnTo>
                    <a:pt x="27521" y="174307"/>
                  </a:lnTo>
                  <a:cubicBezTo>
                    <a:pt x="27521" y="179375"/>
                    <a:pt x="23419" y="183464"/>
                    <a:pt x="18339" y="183464"/>
                  </a:cubicBezTo>
                  <a:cubicBezTo>
                    <a:pt x="13284" y="183464"/>
                    <a:pt x="9169" y="179375"/>
                    <a:pt x="9169" y="174307"/>
                  </a:cubicBezTo>
                  <a:lnTo>
                    <a:pt x="9169" y="91745"/>
                  </a:lnTo>
                  <a:cubicBezTo>
                    <a:pt x="4102" y="91745"/>
                    <a:pt x="0" y="87630"/>
                    <a:pt x="0" y="82562"/>
                  </a:cubicBezTo>
                  <a:lnTo>
                    <a:pt x="0" y="9182"/>
                  </a:lnTo>
                  <a:cubicBezTo>
                    <a:pt x="0" y="4102"/>
                    <a:pt x="4102" y="0"/>
                    <a:pt x="9169"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6" name="Shape 510"/>
            <p:cNvSpPr/>
            <p:nvPr/>
          </p:nvSpPr>
          <p:spPr>
            <a:xfrm>
              <a:off x="1173329" y="1632438"/>
              <a:ext cx="36709" cy="183464"/>
            </a:xfrm>
            <a:custGeom>
              <a:avLst/>
              <a:gdLst/>
              <a:ahLst/>
              <a:cxnLst/>
              <a:rect l="0" t="0" r="0" b="0"/>
              <a:pathLst>
                <a:path w="36709" h="183464">
                  <a:moveTo>
                    <a:pt x="0" y="0"/>
                  </a:moveTo>
                  <a:lnTo>
                    <a:pt x="27527" y="0"/>
                  </a:lnTo>
                  <a:cubicBezTo>
                    <a:pt x="32595" y="0"/>
                    <a:pt x="36709" y="4102"/>
                    <a:pt x="36709" y="9182"/>
                  </a:cubicBezTo>
                  <a:lnTo>
                    <a:pt x="36709" y="82562"/>
                  </a:lnTo>
                  <a:cubicBezTo>
                    <a:pt x="36709" y="87630"/>
                    <a:pt x="32595" y="91745"/>
                    <a:pt x="27527" y="91745"/>
                  </a:cubicBezTo>
                  <a:lnTo>
                    <a:pt x="27527" y="174307"/>
                  </a:lnTo>
                  <a:cubicBezTo>
                    <a:pt x="27527" y="179375"/>
                    <a:pt x="23425" y="183464"/>
                    <a:pt x="18345" y="183464"/>
                  </a:cubicBezTo>
                  <a:cubicBezTo>
                    <a:pt x="13290" y="183464"/>
                    <a:pt x="9176" y="179375"/>
                    <a:pt x="9176" y="174307"/>
                  </a:cubicBezTo>
                  <a:lnTo>
                    <a:pt x="9176" y="91745"/>
                  </a:lnTo>
                  <a:lnTo>
                    <a:pt x="0" y="91745"/>
                  </a:lnTo>
                  <a:lnTo>
                    <a:pt x="0" y="73393"/>
                  </a:lnTo>
                  <a:lnTo>
                    <a:pt x="18345" y="73393"/>
                  </a:lnTo>
                  <a:lnTo>
                    <a:pt x="18345" y="18352"/>
                  </a:lnTo>
                  <a:lnTo>
                    <a:pt x="0" y="18352"/>
                  </a:ln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7" name="Shape 511"/>
            <p:cNvSpPr/>
            <p:nvPr/>
          </p:nvSpPr>
          <p:spPr>
            <a:xfrm>
              <a:off x="1145814" y="1559049"/>
              <a:ext cx="27521" cy="55042"/>
            </a:xfrm>
            <a:custGeom>
              <a:avLst/>
              <a:gdLst/>
              <a:ahLst/>
              <a:cxnLst/>
              <a:rect l="0" t="0" r="0" b="0"/>
              <a:pathLst>
                <a:path w="27521" h="55042">
                  <a:moveTo>
                    <a:pt x="27521" y="0"/>
                  </a:moveTo>
                  <a:lnTo>
                    <a:pt x="27521" y="18352"/>
                  </a:lnTo>
                  <a:cubicBezTo>
                    <a:pt x="22454" y="18352"/>
                    <a:pt x="18339" y="22466"/>
                    <a:pt x="18339" y="27521"/>
                  </a:cubicBezTo>
                  <a:cubicBezTo>
                    <a:pt x="18339" y="32588"/>
                    <a:pt x="22454" y="36690"/>
                    <a:pt x="27521" y="36690"/>
                  </a:cubicBezTo>
                  <a:lnTo>
                    <a:pt x="27521" y="55042"/>
                  </a:lnTo>
                  <a:cubicBezTo>
                    <a:pt x="12344" y="55042"/>
                    <a:pt x="0" y="42697"/>
                    <a:pt x="0" y="27521"/>
                  </a:cubicBezTo>
                  <a:cubicBezTo>
                    <a:pt x="0" y="12344"/>
                    <a:pt x="12344" y="0"/>
                    <a:pt x="27521"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8" name="Shape 512"/>
            <p:cNvSpPr/>
            <p:nvPr/>
          </p:nvSpPr>
          <p:spPr>
            <a:xfrm>
              <a:off x="1173335" y="1559049"/>
              <a:ext cx="27521" cy="55042"/>
            </a:xfrm>
            <a:custGeom>
              <a:avLst/>
              <a:gdLst/>
              <a:ahLst/>
              <a:cxnLst/>
              <a:rect l="0" t="0" r="0" b="0"/>
              <a:pathLst>
                <a:path w="27521" h="55042">
                  <a:moveTo>
                    <a:pt x="0" y="0"/>
                  </a:moveTo>
                  <a:cubicBezTo>
                    <a:pt x="15176" y="0"/>
                    <a:pt x="27521" y="12344"/>
                    <a:pt x="27521" y="27521"/>
                  </a:cubicBezTo>
                  <a:cubicBezTo>
                    <a:pt x="27521" y="42697"/>
                    <a:pt x="15176" y="55042"/>
                    <a:pt x="0" y="55042"/>
                  </a:cubicBezTo>
                  <a:lnTo>
                    <a:pt x="0" y="36690"/>
                  </a:lnTo>
                  <a:cubicBezTo>
                    <a:pt x="5067" y="36690"/>
                    <a:pt x="9182" y="32588"/>
                    <a:pt x="9182" y="27521"/>
                  </a:cubicBezTo>
                  <a:cubicBezTo>
                    <a:pt x="9182" y="22466"/>
                    <a:pt x="5067"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09" name="Shape 513"/>
            <p:cNvSpPr/>
            <p:nvPr/>
          </p:nvSpPr>
          <p:spPr>
            <a:xfrm>
              <a:off x="1044908" y="1632438"/>
              <a:ext cx="36684" cy="183464"/>
            </a:xfrm>
            <a:custGeom>
              <a:avLst/>
              <a:gdLst/>
              <a:ahLst/>
              <a:cxnLst/>
              <a:rect l="0" t="0" r="0" b="0"/>
              <a:pathLst>
                <a:path w="36684" h="183464">
                  <a:moveTo>
                    <a:pt x="9169" y="0"/>
                  </a:moveTo>
                  <a:lnTo>
                    <a:pt x="36684" y="0"/>
                  </a:lnTo>
                  <a:lnTo>
                    <a:pt x="36684" y="18352"/>
                  </a:lnTo>
                  <a:lnTo>
                    <a:pt x="18339" y="18352"/>
                  </a:lnTo>
                  <a:lnTo>
                    <a:pt x="18339" y="73393"/>
                  </a:lnTo>
                  <a:lnTo>
                    <a:pt x="36684" y="73393"/>
                  </a:lnTo>
                  <a:lnTo>
                    <a:pt x="36684" y="91745"/>
                  </a:lnTo>
                  <a:lnTo>
                    <a:pt x="27521" y="91745"/>
                  </a:lnTo>
                  <a:lnTo>
                    <a:pt x="27521" y="174307"/>
                  </a:lnTo>
                  <a:cubicBezTo>
                    <a:pt x="27521" y="179375"/>
                    <a:pt x="23419" y="183464"/>
                    <a:pt x="18339" y="183464"/>
                  </a:cubicBezTo>
                  <a:cubicBezTo>
                    <a:pt x="13284" y="183464"/>
                    <a:pt x="9169" y="179375"/>
                    <a:pt x="9169" y="174307"/>
                  </a:cubicBezTo>
                  <a:lnTo>
                    <a:pt x="9169" y="91745"/>
                  </a:lnTo>
                  <a:cubicBezTo>
                    <a:pt x="4102" y="91745"/>
                    <a:pt x="0" y="87630"/>
                    <a:pt x="0" y="82562"/>
                  </a:cubicBezTo>
                  <a:lnTo>
                    <a:pt x="0" y="9182"/>
                  </a:lnTo>
                  <a:cubicBezTo>
                    <a:pt x="0" y="4102"/>
                    <a:pt x="4102" y="0"/>
                    <a:pt x="9169"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10" name="Shape 514"/>
            <p:cNvSpPr/>
            <p:nvPr/>
          </p:nvSpPr>
          <p:spPr>
            <a:xfrm>
              <a:off x="1081592" y="1632438"/>
              <a:ext cx="36709" cy="183464"/>
            </a:xfrm>
            <a:custGeom>
              <a:avLst/>
              <a:gdLst/>
              <a:ahLst/>
              <a:cxnLst/>
              <a:rect l="0" t="0" r="0" b="0"/>
              <a:pathLst>
                <a:path w="36709" h="183464">
                  <a:moveTo>
                    <a:pt x="0" y="0"/>
                  </a:moveTo>
                  <a:lnTo>
                    <a:pt x="27527" y="0"/>
                  </a:lnTo>
                  <a:cubicBezTo>
                    <a:pt x="32595" y="0"/>
                    <a:pt x="36709" y="4102"/>
                    <a:pt x="36709" y="9182"/>
                  </a:cubicBezTo>
                  <a:lnTo>
                    <a:pt x="36709" y="82562"/>
                  </a:lnTo>
                  <a:cubicBezTo>
                    <a:pt x="36709" y="87630"/>
                    <a:pt x="32595" y="91745"/>
                    <a:pt x="27527" y="91745"/>
                  </a:cubicBezTo>
                  <a:lnTo>
                    <a:pt x="27527" y="174307"/>
                  </a:lnTo>
                  <a:cubicBezTo>
                    <a:pt x="27527" y="179375"/>
                    <a:pt x="23425" y="183464"/>
                    <a:pt x="18345" y="183464"/>
                  </a:cubicBezTo>
                  <a:cubicBezTo>
                    <a:pt x="13290" y="183464"/>
                    <a:pt x="9176" y="179375"/>
                    <a:pt x="9176" y="174307"/>
                  </a:cubicBezTo>
                  <a:lnTo>
                    <a:pt x="9176" y="91745"/>
                  </a:lnTo>
                  <a:lnTo>
                    <a:pt x="0" y="91745"/>
                  </a:lnTo>
                  <a:lnTo>
                    <a:pt x="0" y="73393"/>
                  </a:lnTo>
                  <a:lnTo>
                    <a:pt x="18345" y="73393"/>
                  </a:lnTo>
                  <a:lnTo>
                    <a:pt x="18345" y="18352"/>
                  </a:lnTo>
                  <a:lnTo>
                    <a:pt x="0" y="18352"/>
                  </a:ln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11" name="Shape 515"/>
            <p:cNvSpPr/>
            <p:nvPr/>
          </p:nvSpPr>
          <p:spPr>
            <a:xfrm>
              <a:off x="1054077" y="1559049"/>
              <a:ext cx="27521" cy="55042"/>
            </a:xfrm>
            <a:custGeom>
              <a:avLst/>
              <a:gdLst/>
              <a:ahLst/>
              <a:cxnLst/>
              <a:rect l="0" t="0" r="0" b="0"/>
              <a:pathLst>
                <a:path w="27521" h="55042">
                  <a:moveTo>
                    <a:pt x="27521" y="0"/>
                  </a:moveTo>
                  <a:lnTo>
                    <a:pt x="27521" y="18352"/>
                  </a:lnTo>
                  <a:cubicBezTo>
                    <a:pt x="22454" y="18352"/>
                    <a:pt x="18339" y="22466"/>
                    <a:pt x="18339" y="27521"/>
                  </a:cubicBezTo>
                  <a:cubicBezTo>
                    <a:pt x="18339" y="32588"/>
                    <a:pt x="22454" y="36690"/>
                    <a:pt x="27521" y="36690"/>
                  </a:cubicBezTo>
                  <a:lnTo>
                    <a:pt x="27521" y="55042"/>
                  </a:lnTo>
                  <a:cubicBezTo>
                    <a:pt x="12344" y="55042"/>
                    <a:pt x="0" y="42697"/>
                    <a:pt x="0" y="27521"/>
                  </a:cubicBezTo>
                  <a:cubicBezTo>
                    <a:pt x="0" y="12344"/>
                    <a:pt x="12344" y="0"/>
                    <a:pt x="27521"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12" name="Shape 516"/>
            <p:cNvSpPr/>
            <p:nvPr/>
          </p:nvSpPr>
          <p:spPr>
            <a:xfrm>
              <a:off x="1081598" y="1559049"/>
              <a:ext cx="27521" cy="55042"/>
            </a:xfrm>
            <a:custGeom>
              <a:avLst/>
              <a:gdLst/>
              <a:ahLst/>
              <a:cxnLst/>
              <a:rect l="0" t="0" r="0" b="0"/>
              <a:pathLst>
                <a:path w="27521" h="55042">
                  <a:moveTo>
                    <a:pt x="0" y="0"/>
                  </a:moveTo>
                  <a:cubicBezTo>
                    <a:pt x="15176" y="0"/>
                    <a:pt x="27521" y="12344"/>
                    <a:pt x="27521" y="27521"/>
                  </a:cubicBezTo>
                  <a:cubicBezTo>
                    <a:pt x="27521" y="42697"/>
                    <a:pt x="15176" y="55042"/>
                    <a:pt x="0" y="55042"/>
                  </a:cubicBezTo>
                  <a:lnTo>
                    <a:pt x="0" y="36690"/>
                  </a:lnTo>
                  <a:cubicBezTo>
                    <a:pt x="5067" y="36690"/>
                    <a:pt x="9182" y="32588"/>
                    <a:pt x="9182" y="27521"/>
                  </a:cubicBezTo>
                  <a:cubicBezTo>
                    <a:pt x="9182" y="22466"/>
                    <a:pt x="5067"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13" name="Shape 517"/>
            <p:cNvSpPr/>
            <p:nvPr/>
          </p:nvSpPr>
          <p:spPr>
            <a:xfrm>
              <a:off x="861431" y="1476484"/>
              <a:ext cx="220167" cy="440334"/>
            </a:xfrm>
            <a:custGeom>
              <a:avLst/>
              <a:gdLst/>
              <a:ahLst/>
              <a:cxnLst/>
              <a:rect l="0" t="0" r="0" b="0"/>
              <a:pathLst>
                <a:path w="220167" h="440334">
                  <a:moveTo>
                    <a:pt x="220167" y="0"/>
                  </a:moveTo>
                  <a:lnTo>
                    <a:pt x="220167" y="18352"/>
                  </a:lnTo>
                  <a:cubicBezTo>
                    <a:pt x="108877" y="18352"/>
                    <a:pt x="18351" y="108889"/>
                    <a:pt x="18351" y="220167"/>
                  </a:cubicBezTo>
                  <a:cubicBezTo>
                    <a:pt x="18351" y="331457"/>
                    <a:pt x="108877" y="421996"/>
                    <a:pt x="220167" y="421996"/>
                  </a:cubicBezTo>
                  <a:lnTo>
                    <a:pt x="220167" y="440334"/>
                  </a:lnTo>
                  <a:cubicBezTo>
                    <a:pt x="98577" y="440334"/>
                    <a:pt x="0" y="341770"/>
                    <a:pt x="0" y="220167"/>
                  </a:cubicBezTo>
                  <a:cubicBezTo>
                    <a:pt x="0" y="98565"/>
                    <a:pt x="98577" y="0"/>
                    <a:pt x="220167" y="0"/>
                  </a:cubicBez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14" name="Shape 518"/>
            <p:cNvSpPr/>
            <p:nvPr/>
          </p:nvSpPr>
          <p:spPr>
            <a:xfrm>
              <a:off x="1081598" y="1476484"/>
              <a:ext cx="220167" cy="440334"/>
            </a:xfrm>
            <a:custGeom>
              <a:avLst/>
              <a:gdLst/>
              <a:ahLst/>
              <a:cxnLst/>
              <a:rect l="0" t="0" r="0" b="0"/>
              <a:pathLst>
                <a:path w="220167" h="440334">
                  <a:moveTo>
                    <a:pt x="0" y="0"/>
                  </a:moveTo>
                  <a:cubicBezTo>
                    <a:pt x="121590" y="0"/>
                    <a:pt x="220167" y="98565"/>
                    <a:pt x="220167" y="220167"/>
                  </a:cubicBezTo>
                  <a:cubicBezTo>
                    <a:pt x="220167" y="341770"/>
                    <a:pt x="121590" y="440334"/>
                    <a:pt x="0" y="440334"/>
                  </a:cubicBezTo>
                  <a:lnTo>
                    <a:pt x="0" y="421996"/>
                  </a:lnTo>
                  <a:cubicBezTo>
                    <a:pt x="111290" y="421996"/>
                    <a:pt x="201816" y="331457"/>
                    <a:pt x="201816" y="220167"/>
                  </a:cubicBezTo>
                  <a:cubicBezTo>
                    <a:pt x="201816" y="108889"/>
                    <a:pt x="111290" y="18352"/>
                    <a:pt x="0" y="18352"/>
                  </a:cubicBezTo>
                  <a:lnTo>
                    <a:pt x="0" y="0"/>
                  </a:lnTo>
                  <a:close/>
                </a:path>
              </a:pathLst>
            </a:custGeom>
            <a:ln w="0" cap="flat">
              <a:miter lim="127000"/>
            </a:ln>
          </p:spPr>
          <p:style>
            <a:lnRef idx="0">
              <a:srgbClr val="000000">
                <a:alpha val="0"/>
              </a:srgbClr>
            </a:lnRef>
            <a:fillRef idx="1">
              <a:srgbClr val="9E9A96"/>
            </a:fillRef>
            <a:effectRef idx="0">
              <a:scrgbClr r="0" g="0" b="0"/>
            </a:effectRef>
            <a:fontRef idx="none"/>
          </p:style>
          <p:txBody>
            <a:bodyPr/>
            <a:lstStyle/>
            <a:p>
              <a:endParaRPr lang="en-US" sz="3600" b="1"/>
            </a:p>
          </p:txBody>
        </p:sp>
        <p:sp>
          <p:nvSpPr>
            <p:cNvPr id="115" name="Shape 519"/>
            <p:cNvSpPr/>
            <p:nvPr/>
          </p:nvSpPr>
          <p:spPr>
            <a:xfrm>
              <a:off x="2675739" y="0"/>
              <a:ext cx="214528" cy="204987"/>
            </a:xfrm>
            <a:custGeom>
              <a:avLst/>
              <a:gdLst/>
              <a:ahLst/>
              <a:cxnLst/>
              <a:rect l="0" t="0" r="0" b="0"/>
              <a:pathLst>
                <a:path w="214528" h="204987">
                  <a:moveTo>
                    <a:pt x="107264" y="0"/>
                  </a:moveTo>
                  <a:cubicBezTo>
                    <a:pt x="132274" y="0"/>
                    <a:pt x="157283" y="9541"/>
                    <a:pt x="176365" y="28623"/>
                  </a:cubicBezTo>
                  <a:cubicBezTo>
                    <a:pt x="214528" y="66786"/>
                    <a:pt x="214528" y="128660"/>
                    <a:pt x="176365" y="166824"/>
                  </a:cubicBezTo>
                  <a:cubicBezTo>
                    <a:pt x="138201" y="204987"/>
                    <a:pt x="76327" y="204987"/>
                    <a:pt x="38163" y="166824"/>
                  </a:cubicBezTo>
                  <a:cubicBezTo>
                    <a:pt x="0" y="128660"/>
                    <a:pt x="0" y="66786"/>
                    <a:pt x="38163" y="28623"/>
                  </a:cubicBezTo>
                  <a:cubicBezTo>
                    <a:pt x="57245" y="9541"/>
                    <a:pt x="82255" y="0"/>
                    <a:pt x="107264"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116" name="Rectangle 115"/>
            <p:cNvSpPr/>
            <p:nvPr/>
          </p:nvSpPr>
          <p:spPr>
            <a:xfrm>
              <a:off x="2747709" y="47299"/>
              <a:ext cx="93911"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2</a:t>
              </a:r>
              <a:endParaRPr lang="en-US" sz="1200" b="1">
                <a:effectLst/>
                <a:latin typeface="Calibri" panose="020F0502020204030204" pitchFamily="34" charset="0"/>
                <a:ea typeface="Calibri" panose="020F0502020204030204" pitchFamily="34" charset="0"/>
              </a:endParaRPr>
            </a:p>
          </p:txBody>
        </p:sp>
        <p:sp>
          <p:nvSpPr>
            <p:cNvPr id="117" name="Shape 521"/>
            <p:cNvSpPr/>
            <p:nvPr/>
          </p:nvSpPr>
          <p:spPr>
            <a:xfrm>
              <a:off x="3850726" y="569885"/>
              <a:ext cx="214528" cy="204987"/>
            </a:xfrm>
            <a:custGeom>
              <a:avLst/>
              <a:gdLst/>
              <a:ahLst/>
              <a:cxnLst/>
              <a:rect l="0" t="0" r="0" b="0"/>
              <a:pathLst>
                <a:path w="214528" h="204987">
                  <a:moveTo>
                    <a:pt x="107264" y="0"/>
                  </a:moveTo>
                  <a:cubicBezTo>
                    <a:pt x="132274" y="0"/>
                    <a:pt x="157283" y="9541"/>
                    <a:pt x="176365" y="28622"/>
                  </a:cubicBezTo>
                  <a:cubicBezTo>
                    <a:pt x="214528" y="66786"/>
                    <a:pt x="214528" y="128660"/>
                    <a:pt x="176365" y="166824"/>
                  </a:cubicBezTo>
                  <a:cubicBezTo>
                    <a:pt x="138201" y="204987"/>
                    <a:pt x="76327" y="204987"/>
                    <a:pt x="38164" y="166824"/>
                  </a:cubicBezTo>
                  <a:cubicBezTo>
                    <a:pt x="0" y="128660"/>
                    <a:pt x="0" y="66786"/>
                    <a:pt x="38164" y="28622"/>
                  </a:cubicBezTo>
                  <a:cubicBezTo>
                    <a:pt x="57245" y="9541"/>
                    <a:pt x="82255" y="0"/>
                    <a:pt x="107264"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118" name="Rectangle 117"/>
            <p:cNvSpPr/>
            <p:nvPr/>
          </p:nvSpPr>
          <p:spPr>
            <a:xfrm>
              <a:off x="3922697" y="617183"/>
              <a:ext cx="93911"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3</a:t>
              </a:r>
              <a:endParaRPr lang="en-US" sz="1200" b="1">
                <a:effectLst/>
                <a:latin typeface="Calibri" panose="020F0502020204030204" pitchFamily="34" charset="0"/>
                <a:ea typeface="Calibri" panose="020F0502020204030204" pitchFamily="34" charset="0"/>
              </a:endParaRPr>
            </a:p>
          </p:txBody>
        </p:sp>
        <p:sp>
          <p:nvSpPr>
            <p:cNvPr id="119" name="Shape 523"/>
            <p:cNvSpPr/>
            <p:nvPr/>
          </p:nvSpPr>
          <p:spPr>
            <a:xfrm>
              <a:off x="4040033" y="1569183"/>
              <a:ext cx="214528" cy="204988"/>
            </a:xfrm>
            <a:custGeom>
              <a:avLst/>
              <a:gdLst/>
              <a:ahLst/>
              <a:cxnLst/>
              <a:rect l="0" t="0" r="0" b="0"/>
              <a:pathLst>
                <a:path w="214528" h="204988">
                  <a:moveTo>
                    <a:pt x="107264" y="0"/>
                  </a:moveTo>
                  <a:cubicBezTo>
                    <a:pt x="132273" y="0"/>
                    <a:pt x="157283" y="9541"/>
                    <a:pt x="176365" y="28623"/>
                  </a:cubicBezTo>
                  <a:cubicBezTo>
                    <a:pt x="214528" y="66787"/>
                    <a:pt x="214528" y="128661"/>
                    <a:pt x="176365" y="166825"/>
                  </a:cubicBezTo>
                  <a:cubicBezTo>
                    <a:pt x="138201" y="204988"/>
                    <a:pt x="76327" y="204988"/>
                    <a:pt x="38164" y="166825"/>
                  </a:cubicBezTo>
                  <a:cubicBezTo>
                    <a:pt x="0" y="128661"/>
                    <a:pt x="0" y="66787"/>
                    <a:pt x="38164" y="28623"/>
                  </a:cubicBezTo>
                  <a:cubicBezTo>
                    <a:pt x="57245" y="9541"/>
                    <a:pt x="82255" y="0"/>
                    <a:pt x="107264"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120" name="Rectangle 119"/>
            <p:cNvSpPr/>
            <p:nvPr/>
          </p:nvSpPr>
          <p:spPr>
            <a:xfrm>
              <a:off x="4112003" y="1616480"/>
              <a:ext cx="93911"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4</a:t>
              </a:r>
              <a:endParaRPr lang="en-US" sz="1200" b="1">
                <a:effectLst/>
                <a:latin typeface="Calibri" panose="020F0502020204030204" pitchFamily="34" charset="0"/>
                <a:ea typeface="Calibri" panose="020F0502020204030204" pitchFamily="34" charset="0"/>
              </a:endParaRPr>
            </a:p>
          </p:txBody>
        </p:sp>
        <p:sp>
          <p:nvSpPr>
            <p:cNvPr id="121" name="Shape 525"/>
            <p:cNvSpPr/>
            <p:nvPr/>
          </p:nvSpPr>
          <p:spPr>
            <a:xfrm>
              <a:off x="3425721" y="2942875"/>
              <a:ext cx="214528" cy="204987"/>
            </a:xfrm>
            <a:custGeom>
              <a:avLst/>
              <a:gdLst/>
              <a:ahLst/>
              <a:cxnLst/>
              <a:rect l="0" t="0" r="0" b="0"/>
              <a:pathLst>
                <a:path w="214528" h="204987">
                  <a:moveTo>
                    <a:pt x="107264" y="0"/>
                  </a:moveTo>
                  <a:cubicBezTo>
                    <a:pt x="132274" y="0"/>
                    <a:pt x="157283" y="9541"/>
                    <a:pt x="176365" y="28622"/>
                  </a:cubicBezTo>
                  <a:cubicBezTo>
                    <a:pt x="214528" y="66786"/>
                    <a:pt x="214528" y="128660"/>
                    <a:pt x="176365" y="166824"/>
                  </a:cubicBezTo>
                  <a:cubicBezTo>
                    <a:pt x="138201" y="204987"/>
                    <a:pt x="76327" y="204987"/>
                    <a:pt x="38164" y="166824"/>
                  </a:cubicBezTo>
                  <a:cubicBezTo>
                    <a:pt x="0" y="128660"/>
                    <a:pt x="0" y="66786"/>
                    <a:pt x="38164" y="28622"/>
                  </a:cubicBezTo>
                  <a:cubicBezTo>
                    <a:pt x="57245" y="9541"/>
                    <a:pt x="82255" y="0"/>
                    <a:pt x="107264"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122" name="Rectangle 121"/>
            <p:cNvSpPr/>
            <p:nvPr/>
          </p:nvSpPr>
          <p:spPr>
            <a:xfrm>
              <a:off x="3497689" y="2990176"/>
              <a:ext cx="93911"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5</a:t>
              </a:r>
              <a:endParaRPr lang="en-US" sz="1200" b="1">
                <a:effectLst/>
                <a:latin typeface="Calibri" panose="020F0502020204030204" pitchFamily="34" charset="0"/>
                <a:ea typeface="Calibri" panose="020F0502020204030204" pitchFamily="34" charset="0"/>
              </a:endParaRPr>
            </a:p>
          </p:txBody>
        </p:sp>
        <p:sp>
          <p:nvSpPr>
            <p:cNvPr id="123" name="Shape 527"/>
            <p:cNvSpPr/>
            <p:nvPr/>
          </p:nvSpPr>
          <p:spPr>
            <a:xfrm>
              <a:off x="2073013" y="3070194"/>
              <a:ext cx="214528" cy="204987"/>
            </a:xfrm>
            <a:custGeom>
              <a:avLst/>
              <a:gdLst/>
              <a:ahLst/>
              <a:cxnLst/>
              <a:rect l="0" t="0" r="0" b="0"/>
              <a:pathLst>
                <a:path w="214528" h="204987">
                  <a:moveTo>
                    <a:pt x="107264" y="0"/>
                  </a:moveTo>
                  <a:cubicBezTo>
                    <a:pt x="132274" y="0"/>
                    <a:pt x="157283" y="9541"/>
                    <a:pt x="176365" y="28622"/>
                  </a:cubicBezTo>
                  <a:cubicBezTo>
                    <a:pt x="214528" y="66786"/>
                    <a:pt x="214528" y="128660"/>
                    <a:pt x="176365" y="166824"/>
                  </a:cubicBezTo>
                  <a:cubicBezTo>
                    <a:pt x="138201" y="204987"/>
                    <a:pt x="76327" y="204987"/>
                    <a:pt x="38163" y="166824"/>
                  </a:cubicBezTo>
                  <a:cubicBezTo>
                    <a:pt x="0" y="128660"/>
                    <a:pt x="0" y="66786"/>
                    <a:pt x="38163" y="28622"/>
                  </a:cubicBezTo>
                  <a:cubicBezTo>
                    <a:pt x="57245" y="9541"/>
                    <a:pt x="82255" y="0"/>
                    <a:pt x="107264"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124" name="Rectangle 123"/>
            <p:cNvSpPr/>
            <p:nvPr/>
          </p:nvSpPr>
          <p:spPr>
            <a:xfrm>
              <a:off x="2144986" y="3117487"/>
              <a:ext cx="93911"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dirty="0">
                  <a:effectLst/>
                  <a:latin typeface="Calibri" panose="020F0502020204030204" pitchFamily="34" charset="0"/>
                  <a:ea typeface="Calibri" panose="020F0502020204030204" pitchFamily="34" charset="0"/>
                </a:rPr>
                <a:t>6</a:t>
              </a:r>
              <a:endParaRPr lang="en-US" sz="1200" b="1" dirty="0">
                <a:effectLst/>
                <a:latin typeface="Calibri" panose="020F0502020204030204" pitchFamily="34" charset="0"/>
                <a:ea typeface="Calibri" panose="020F0502020204030204" pitchFamily="34" charset="0"/>
              </a:endParaRPr>
            </a:p>
          </p:txBody>
        </p:sp>
        <p:sp>
          <p:nvSpPr>
            <p:cNvPr id="125" name="Shape 529"/>
            <p:cNvSpPr/>
            <p:nvPr/>
          </p:nvSpPr>
          <p:spPr>
            <a:xfrm>
              <a:off x="1115289" y="2379047"/>
              <a:ext cx="214528" cy="204988"/>
            </a:xfrm>
            <a:custGeom>
              <a:avLst/>
              <a:gdLst/>
              <a:ahLst/>
              <a:cxnLst/>
              <a:rect l="0" t="0" r="0" b="0"/>
              <a:pathLst>
                <a:path w="214528" h="204988">
                  <a:moveTo>
                    <a:pt x="107264" y="0"/>
                  </a:moveTo>
                  <a:cubicBezTo>
                    <a:pt x="132274" y="0"/>
                    <a:pt x="157283" y="9541"/>
                    <a:pt x="176365" y="28623"/>
                  </a:cubicBezTo>
                  <a:cubicBezTo>
                    <a:pt x="214528" y="66787"/>
                    <a:pt x="214528" y="128661"/>
                    <a:pt x="176365" y="166825"/>
                  </a:cubicBezTo>
                  <a:cubicBezTo>
                    <a:pt x="138201" y="204988"/>
                    <a:pt x="76327" y="204988"/>
                    <a:pt x="38163" y="166825"/>
                  </a:cubicBezTo>
                  <a:cubicBezTo>
                    <a:pt x="0" y="128661"/>
                    <a:pt x="0" y="66787"/>
                    <a:pt x="38163" y="28623"/>
                  </a:cubicBezTo>
                  <a:cubicBezTo>
                    <a:pt x="57245" y="9541"/>
                    <a:pt x="82255" y="0"/>
                    <a:pt x="107264"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126" name="Rectangle 125"/>
            <p:cNvSpPr/>
            <p:nvPr/>
          </p:nvSpPr>
          <p:spPr>
            <a:xfrm>
              <a:off x="1187260" y="2426349"/>
              <a:ext cx="93911"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7</a:t>
              </a:r>
              <a:endParaRPr lang="en-US" sz="1200" b="1">
                <a:effectLst/>
                <a:latin typeface="Calibri" panose="020F0502020204030204" pitchFamily="34" charset="0"/>
                <a:ea typeface="Calibri" panose="020F0502020204030204" pitchFamily="34" charset="0"/>
              </a:endParaRPr>
            </a:p>
          </p:txBody>
        </p:sp>
        <p:sp>
          <p:nvSpPr>
            <p:cNvPr id="127" name="Shape 531"/>
            <p:cNvSpPr/>
            <p:nvPr/>
          </p:nvSpPr>
          <p:spPr>
            <a:xfrm>
              <a:off x="721079" y="1585668"/>
              <a:ext cx="214528" cy="204988"/>
            </a:xfrm>
            <a:custGeom>
              <a:avLst/>
              <a:gdLst/>
              <a:ahLst/>
              <a:cxnLst/>
              <a:rect l="0" t="0" r="0" b="0"/>
              <a:pathLst>
                <a:path w="214528" h="204988">
                  <a:moveTo>
                    <a:pt x="107264" y="0"/>
                  </a:moveTo>
                  <a:cubicBezTo>
                    <a:pt x="132274" y="0"/>
                    <a:pt x="157283" y="9541"/>
                    <a:pt x="176365" y="28623"/>
                  </a:cubicBezTo>
                  <a:cubicBezTo>
                    <a:pt x="214528" y="66787"/>
                    <a:pt x="214528" y="128661"/>
                    <a:pt x="176365" y="166825"/>
                  </a:cubicBezTo>
                  <a:cubicBezTo>
                    <a:pt x="138201" y="204988"/>
                    <a:pt x="76327" y="204988"/>
                    <a:pt x="38163" y="166825"/>
                  </a:cubicBezTo>
                  <a:cubicBezTo>
                    <a:pt x="0" y="128661"/>
                    <a:pt x="0" y="66787"/>
                    <a:pt x="38163" y="28623"/>
                  </a:cubicBezTo>
                  <a:cubicBezTo>
                    <a:pt x="57245" y="9541"/>
                    <a:pt x="82255" y="0"/>
                    <a:pt x="107264"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128" name="Rectangle 127"/>
            <p:cNvSpPr/>
            <p:nvPr/>
          </p:nvSpPr>
          <p:spPr>
            <a:xfrm>
              <a:off x="793053" y="1632965"/>
              <a:ext cx="93911"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8</a:t>
              </a:r>
              <a:endParaRPr lang="en-US" sz="1200" b="1">
                <a:effectLst/>
                <a:latin typeface="Calibri" panose="020F0502020204030204" pitchFamily="34" charset="0"/>
                <a:ea typeface="Calibri" panose="020F0502020204030204" pitchFamily="34" charset="0"/>
              </a:endParaRPr>
            </a:p>
          </p:txBody>
        </p:sp>
        <p:sp>
          <p:nvSpPr>
            <p:cNvPr id="129" name="Shape 533"/>
            <p:cNvSpPr/>
            <p:nvPr/>
          </p:nvSpPr>
          <p:spPr>
            <a:xfrm>
              <a:off x="1401194" y="158183"/>
              <a:ext cx="214528" cy="204987"/>
            </a:xfrm>
            <a:custGeom>
              <a:avLst/>
              <a:gdLst/>
              <a:ahLst/>
              <a:cxnLst/>
              <a:rect l="0" t="0" r="0" b="0"/>
              <a:pathLst>
                <a:path w="214528" h="204987">
                  <a:moveTo>
                    <a:pt x="107264" y="0"/>
                  </a:moveTo>
                  <a:cubicBezTo>
                    <a:pt x="132274" y="0"/>
                    <a:pt x="157283" y="9541"/>
                    <a:pt x="176365" y="28622"/>
                  </a:cubicBezTo>
                  <a:cubicBezTo>
                    <a:pt x="214528" y="66786"/>
                    <a:pt x="214528" y="128660"/>
                    <a:pt x="176365" y="166824"/>
                  </a:cubicBezTo>
                  <a:cubicBezTo>
                    <a:pt x="138201" y="204987"/>
                    <a:pt x="76327" y="204987"/>
                    <a:pt x="38163" y="166824"/>
                  </a:cubicBezTo>
                  <a:cubicBezTo>
                    <a:pt x="0" y="128660"/>
                    <a:pt x="0" y="66786"/>
                    <a:pt x="38163" y="28622"/>
                  </a:cubicBezTo>
                  <a:cubicBezTo>
                    <a:pt x="57245" y="9541"/>
                    <a:pt x="82255" y="0"/>
                    <a:pt x="107264" y="0"/>
                  </a:cubicBezTo>
                  <a:close/>
                </a:path>
              </a:pathLst>
            </a:custGeom>
            <a:ln w="0" cap="flat">
              <a:miter lim="127000"/>
            </a:ln>
          </p:spPr>
          <p:style>
            <a:lnRef idx="0">
              <a:srgbClr val="000000">
                <a:alpha val="0"/>
              </a:srgbClr>
            </a:lnRef>
            <a:fillRef idx="1">
              <a:srgbClr val="7AB74A"/>
            </a:fillRef>
            <a:effectRef idx="0">
              <a:scrgbClr r="0" g="0" b="0"/>
            </a:effectRef>
            <a:fontRef idx="none"/>
          </p:style>
          <p:txBody>
            <a:bodyPr/>
            <a:lstStyle/>
            <a:p>
              <a:endParaRPr lang="en-US" sz="3600" b="1"/>
            </a:p>
          </p:txBody>
        </p:sp>
        <p:sp>
          <p:nvSpPr>
            <p:cNvPr id="130" name="Rectangle 129"/>
            <p:cNvSpPr/>
            <p:nvPr/>
          </p:nvSpPr>
          <p:spPr>
            <a:xfrm>
              <a:off x="1473166" y="205484"/>
              <a:ext cx="93911" cy="173720"/>
            </a:xfrm>
            <a:prstGeom prst="rect">
              <a:avLst/>
            </a:prstGeom>
            <a:ln>
              <a:noFill/>
            </a:ln>
          </p:spPr>
          <p:txBody>
            <a:bodyPr vert="horz" lIns="0" tIns="0" rIns="0" bIns="0" rtlCol="0">
              <a:noAutofit/>
            </a:bodyPr>
            <a:lstStyle/>
            <a:p>
              <a:pPr marL="0" marR="0" indent="0">
                <a:lnSpc>
                  <a:spcPct val="107000"/>
                </a:lnSpc>
                <a:spcBef>
                  <a:spcPts val="0"/>
                </a:spcBef>
                <a:spcAft>
                  <a:spcPts val="800"/>
                </a:spcAft>
              </a:pPr>
              <a:r>
                <a:rPr lang="en-US" sz="1400" b="1">
                  <a:effectLst/>
                  <a:latin typeface="Calibri" panose="020F0502020204030204" pitchFamily="34" charset="0"/>
                  <a:ea typeface="Calibri" panose="020F0502020204030204" pitchFamily="34" charset="0"/>
                </a:rPr>
                <a:t>1</a:t>
              </a:r>
              <a:endParaRPr lang="en-US" sz="1200" b="1">
                <a:effectLst/>
                <a:latin typeface="Calibri" panose="020F0502020204030204" pitchFamily="34" charset="0"/>
                <a:ea typeface="Calibri" panose="020F0502020204030204" pitchFamily="34" charset="0"/>
              </a:endParaRPr>
            </a:p>
          </p:txBody>
        </p:sp>
        <p:sp>
          <p:nvSpPr>
            <p:cNvPr id="131" name="Rectangle 130"/>
            <p:cNvSpPr/>
            <p:nvPr/>
          </p:nvSpPr>
          <p:spPr>
            <a:xfrm>
              <a:off x="0" y="3476745"/>
              <a:ext cx="2295134" cy="125107"/>
            </a:xfrm>
            <a:prstGeom prst="rect">
              <a:avLst/>
            </a:prstGeom>
            <a:ln>
              <a:noFill/>
            </a:ln>
          </p:spPr>
          <p:txBody>
            <a:bodyPr vert="horz" lIns="0" tIns="0" rIns="0" bIns="0" rtlCol="0">
              <a:noAutofit/>
            </a:bodyPr>
            <a:lstStyle/>
            <a:p>
              <a:pPr marL="0" marR="0" indent="0">
                <a:lnSpc>
                  <a:spcPct val="107000"/>
                </a:lnSpc>
                <a:spcBef>
                  <a:spcPts val="0"/>
                </a:spcBef>
                <a:spcAft>
                  <a:spcPts val="800"/>
                </a:spcAft>
              </a:pPr>
              <a:endParaRPr lang="en-US" sz="1200" b="1" dirty="0">
                <a:effectLst/>
                <a:latin typeface="Calibri" panose="020F0502020204030204" pitchFamily="34" charset="0"/>
                <a:ea typeface="Calibri" panose="020F0502020204030204" pitchFamily="34" charset="0"/>
              </a:endParaRPr>
            </a:p>
          </p:txBody>
        </p:sp>
      </p:grpSp>
      <p:sp>
        <p:nvSpPr>
          <p:cNvPr id="132" name="TextBox 131"/>
          <p:cNvSpPr txBox="1"/>
          <p:nvPr/>
        </p:nvSpPr>
        <p:spPr>
          <a:xfrm>
            <a:off x="6002" y="4652963"/>
            <a:ext cx="6117380" cy="338554"/>
          </a:xfrm>
          <a:prstGeom prst="rect">
            <a:avLst/>
          </a:prstGeom>
          <a:noFill/>
        </p:spPr>
        <p:txBody>
          <a:bodyPr wrap="none" rtlCol="0">
            <a:spAutoFit/>
          </a:bodyPr>
          <a:lstStyle/>
          <a:p>
            <a:pPr marL="0" lvl="2">
              <a:buClr>
                <a:schemeClr val="accent2"/>
              </a:buClr>
              <a:buSzPct val="125000"/>
            </a:pPr>
            <a:r>
              <a:rPr lang="en-US" sz="800" i="1" dirty="0">
                <a:solidFill>
                  <a:schemeClr val="tx2"/>
                </a:solidFill>
              </a:rPr>
              <a:t>https://www2.deloitte.com/content/dam/Deloitte/de/Documents/technology-media-telecommunications/</a:t>
            </a:r>
            <a:r>
              <a:rPr lang="en-US" sz="800" i="1" dirty="0" err="1">
                <a:solidFill>
                  <a:schemeClr val="tx2"/>
                </a:solidFill>
              </a:rPr>
              <a:t>TMT_Blockchain_TelCo.pdf</a:t>
            </a:r>
            <a:endParaRPr lang="en-US" sz="800" i="1" dirty="0">
              <a:solidFill>
                <a:schemeClr val="tx2"/>
              </a:solidFill>
            </a:endParaRPr>
          </a:p>
          <a:p>
            <a:pPr marL="0" indent="0">
              <a:buClr>
                <a:schemeClr val="accent2"/>
              </a:buClr>
              <a:buSzPct val="125000"/>
              <a:buFont typeface="Wingdings" pitchFamily="2" charset="2"/>
              <a:buNone/>
            </a:pPr>
            <a:endParaRPr lang="en-US" sz="800" dirty="0" err="1">
              <a:solidFill>
                <a:schemeClr val="tx2"/>
              </a:solidFill>
            </a:endParaRPr>
          </a:p>
        </p:txBody>
      </p:sp>
    </p:spTree>
    <p:extLst>
      <p:ext uri="{BB962C8B-B14F-4D97-AF65-F5344CB8AC3E}">
        <p14:creationId xmlns:p14="http://schemas.microsoft.com/office/powerpoint/2010/main" val="2114975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Blockchain decentralizes transaction management</a:t>
            </a:r>
          </a:p>
        </p:txBody>
      </p:sp>
      <p:sp>
        <p:nvSpPr>
          <p:cNvPr id="5" name="TextBox 4"/>
          <p:cNvSpPr txBox="1"/>
          <p:nvPr/>
        </p:nvSpPr>
        <p:spPr>
          <a:xfrm>
            <a:off x="-1198" y="4652963"/>
            <a:ext cx="6117380" cy="338554"/>
          </a:xfrm>
          <a:prstGeom prst="rect">
            <a:avLst/>
          </a:prstGeom>
          <a:noFill/>
        </p:spPr>
        <p:txBody>
          <a:bodyPr wrap="none" rtlCol="0">
            <a:spAutoFit/>
          </a:bodyPr>
          <a:lstStyle/>
          <a:p>
            <a:pPr marL="0" lvl="2">
              <a:buClr>
                <a:schemeClr val="accent2"/>
              </a:buClr>
              <a:buSzPct val="125000"/>
            </a:pPr>
            <a:r>
              <a:rPr lang="en-US" sz="800" i="1" dirty="0">
                <a:solidFill>
                  <a:schemeClr val="tx2"/>
                </a:solidFill>
              </a:rPr>
              <a:t>https://www2.deloitte.com/content/dam/Deloitte/de/Documents/technology-media-telecommunications/</a:t>
            </a:r>
            <a:r>
              <a:rPr lang="en-US" sz="800" i="1" dirty="0" err="1">
                <a:solidFill>
                  <a:schemeClr val="tx2"/>
                </a:solidFill>
              </a:rPr>
              <a:t>TMT_Blockchain_TelCo.pdf</a:t>
            </a:r>
            <a:endParaRPr lang="en-US" sz="800" i="1" dirty="0">
              <a:solidFill>
                <a:schemeClr val="tx2"/>
              </a:solidFill>
            </a:endParaRPr>
          </a:p>
          <a:p>
            <a:pPr marL="0" indent="0">
              <a:buClr>
                <a:schemeClr val="accent2"/>
              </a:buClr>
              <a:buSzPct val="125000"/>
              <a:buFont typeface="Wingdings" pitchFamily="2" charset="2"/>
              <a:buNone/>
            </a:pPr>
            <a:endParaRPr lang="en-US" sz="800" dirty="0" err="1">
              <a:solidFill>
                <a:schemeClr val="tx2"/>
              </a:solidFill>
            </a:endParaRPr>
          </a:p>
        </p:txBody>
      </p:sp>
      <p:grpSp>
        <p:nvGrpSpPr>
          <p:cNvPr id="9" name="Group 8"/>
          <p:cNvGrpSpPr/>
          <p:nvPr/>
        </p:nvGrpSpPr>
        <p:grpSpPr>
          <a:xfrm>
            <a:off x="10794" y="458100"/>
            <a:ext cx="9128103" cy="4094365"/>
            <a:chOff x="10794" y="458100"/>
            <a:chExt cx="9128103" cy="4094365"/>
          </a:xfrm>
        </p:grpSpPr>
        <p:pic>
          <p:nvPicPr>
            <p:cNvPr id="4" name="Picture 3"/>
            <p:cNvPicPr>
              <a:picLocks noChangeAspect="1"/>
            </p:cNvPicPr>
            <p:nvPr/>
          </p:nvPicPr>
          <p:blipFill>
            <a:blip r:embed="rId2"/>
            <a:stretch>
              <a:fillRect/>
            </a:stretch>
          </p:blipFill>
          <p:spPr>
            <a:xfrm>
              <a:off x="10794" y="458100"/>
              <a:ext cx="9128103" cy="3749040"/>
            </a:xfrm>
            <a:prstGeom prst="rect">
              <a:avLst/>
            </a:prstGeom>
          </p:spPr>
        </p:pic>
        <p:sp>
          <p:nvSpPr>
            <p:cNvPr id="6" name="TextBox 5"/>
            <p:cNvSpPr txBox="1"/>
            <p:nvPr/>
          </p:nvSpPr>
          <p:spPr>
            <a:xfrm>
              <a:off x="644394" y="4068000"/>
              <a:ext cx="4885206" cy="461665"/>
            </a:xfrm>
            <a:prstGeom prst="rect">
              <a:avLst/>
            </a:prstGeom>
            <a:noFill/>
          </p:spPr>
          <p:txBody>
            <a:bodyPr wrap="square" rtlCol="0">
              <a:spAutoFit/>
            </a:bodyPr>
            <a:lstStyle/>
            <a:p>
              <a:pPr marL="0" indent="0">
                <a:buClr>
                  <a:schemeClr val="accent2"/>
                </a:buClr>
                <a:buSzPct val="125000"/>
                <a:buFont typeface="Wingdings" pitchFamily="2" charset="2"/>
                <a:buNone/>
              </a:pPr>
              <a:r>
                <a:rPr lang="en-US" sz="2400" dirty="0">
                  <a:solidFill>
                    <a:schemeClr val="tx2"/>
                  </a:solidFill>
                </a:rPr>
                <a:t>Central database or clearinghouse</a:t>
              </a:r>
            </a:p>
          </p:txBody>
        </p:sp>
        <p:sp>
          <p:nvSpPr>
            <p:cNvPr id="7" name="TextBox 6"/>
            <p:cNvSpPr txBox="1"/>
            <p:nvPr/>
          </p:nvSpPr>
          <p:spPr>
            <a:xfrm>
              <a:off x="6434394" y="4090800"/>
              <a:ext cx="1680006" cy="461665"/>
            </a:xfrm>
            <a:prstGeom prst="rect">
              <a:avLst/>
            </a:prstGeom>
            <a:noFill/>
          </p:spPr>
          <p:txBody>
            <a:bodyPr wrap="square" rtlCol="0">
              <a:spAutoFit/>
            </a:bodyPr>
            <a:lstStyle/>
            <a:p>
              <a:pPr marL="0" indent="0">
                <a:buClr>
                  <a:schemeClr val="accent2"/>
                </a:buClr>
                <a:buSzPct val="125000"/>
                <a:buFont typeface="Wingdings" pitchFamily="2" charset="2"/>
                <a:buNone/>
              </a:pPr>
              <a:r>
                <a:rPr lang="en-US" sz="2400" dirty="0">
                  <a:solidFill>
                    <a:schemeClr val="tx2"/>
                  </a:solidFill>
                </a:rPr>
                <a:t>Blockchain</a:t>
              </a:r>
            </a:p>
          </p:txBody>
        </p:sp>
      </p:grpSp>
    </p:spTree>
    <p:extLst>
      <p:ext uri="{BB962C8B-B14F-4D97-AF65-F5344CB8AC3E}">
        <p14:creationId xmlns:p14="http://schemas.microsoft.com/office/powerpoint/2010/main" val="3927971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Example blockchain use cases for CSPs: Deloitte</a:t>
            </a:r>
          </a:p>
        </p:txBody>
      </p:sp>
      <p:pic>
        <p:nvPicPr>
          <p:cNvPr id="7" name="Content Placeholder 6"/>
          <p:cNvPicPr>
            <a:picLocks noGrp="1" noChangeAspect="1"/>
          </p:cNvPicPr>
          <p:nvPr>
            <p:ph idx="1"/>
          </p:nvPr>
        </p:nvPicPr>
        <p:blipFill>
          <a:blip r:embed="rId3"/>
          <a:stretch>
            <a:fillRect/>
          </a:stretch>
        </p:blipFill>
        <p:spPr>
          <a:xfrm>
            <a:off x="648970" y="485225"/>
            <a:ext cx="7848461" cy="4206240"/>
          </a:xfrm>
        </p:spPr>
      </p:pic>
      <p:sp>
        <p:nvSpPr>
          <p:cNvPr id="8" name="TextBox 7"/>
          <p:cNvSpPr txBox="1"/>
          <p:nvPr/>
        </p:nvSpPr>
        <p:spPr>
          <a:xfrm>
            <a:off x="-1198" y="4652963"/>
            <a:ext cx="6117380" cy="338554"/>
          </a:xfrm>
          <a:prstGeom prst="rect">
            <a:avLst/>
          </a:prstGeom>
          <a:noFill/>
        </p:spPr>
        <p:txBody>
          <a:bodyPr wrap="none" rtlCol="0">
            <a:spAutoFit/>
          </a:bodyPr>
          <a:lstStyle/>
          <a:p>
            <a:pPr marL="0" lvl="2">
              <a:buClr>
                <a:schemeClr val="accent2"/>
              </a:buClr>
              <a:buSzPct val="125000"/>
            </a:pPr>
            <a:r>
              <a:rPr lang="en-US" sz="800" i="1" dirty="0">
                <a:solidFill>
                  <a:schemeClr val="tx2"/>
                </a:solidFill>
              </a:rPr>
              <a:t>https://www2.deloitte.com/content/dam/Deloitte/de/Documents/technology-media-telecommunications/</a:t>
            </a:r>
            <a:r>
              <a:rPr lang="en-US" sz="800" i="1" dirty="0" err="1">
                <a:solidFill>
                  <a:schemeClr val="tx2"/>
                </a:solidFill>
              </a:rPr>
              <a:t>TMT_Blockchain_TelCo.pdf</a:t>
            </a:r>
            <a:endParaRPr lang="en-US" sz="800" i="1" dirty="0">
              <a:solidFill>
                <a:schemeClr val="tx2"/>
              </a:solidFill>
            </a:endParaRPr>
          </a:p>
          <a:p>
            <a:pPr marL="0" indent="0">
              <a:buClr>
                <a:schemeClr val="accent2"/>
              </a:buClr>
              <a:buSzPct val="125000"/>
              <a:buFont typeface="Wingdings" pitchFamily="2" charset="2"/>
              <a:buNone/>
            </a:pPr>
            <a:endParaRPr lang="en-US" sz="800" dirty="0" err="1">
              <a:solidFill>
                <a:schemeClr val="tx2"/>
              </a:solidFill>
            </a:endParaRPr>
          </a:p>
        </p:txBody>
      </p:sp>
      <p:grpSp>
        <p:nvGrpSpPr>
          <p:cNvPr id="4" name="Group 3"/>
          <p:cNvGrpSpPr/>
          <p:nvPr/>
        </p:nvGrpSpPr>
        <p:grpSpPr>
          <a:xfrm>
            <a:off x="998741" y="897527"/>
            <a:ext cx="6970975" cy="673332"/>
            <a:chOff x="998741" y="897527"/>
            <a:chExt cx="6970975" cy="673332"/>
          </a:xfrm>
        </p:grpSpPr>
        <p:sp>
          <p:nvSpPr>
            <p:cNvPr id="2" name="Oval 1"/>
            <p:cNvSpPr>
              <a:spLocks noChangeAspect="1"/>
            </p:cNvSpPr>
            <p:nvPr/>
          </p:nvSpPr>
          <p:spPr>
            <a:xfrm>
              <a:off x="998741" y="897527"/>
              <a:ext cx="1645920" cy="673332"/>
            </a:xfrm>
            <a:prstGeom prst="ellipse">
              <a:avLst/>
            </a:prstGeom>
            <a:noFill/>
            <a:ln w="762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effectLst>
                  <a:outerShdw blurRad="38100" dist="38100" dir="2700000" algn="tl">
                    <a:srgbClr val="000000">
                      <a:alpha val="43137"/>
                    </a:srgbClr>
                  </a:outerShdw>
                </a:effectLst>
              </a:endParaRPr>
            </a:p>
          </p:txBody>
        </p:sp>
        <p:sp>
          <p:nvSpPr>
            <p:cNvPr id="6" name="Oval 5"/>
            <p:cNvSpPr>
              <a:spLocks noChangeAspect="1"/>
            </p:cNvSpPr>
            <p:nvPr/>
          </p:nvSpPr>
          <p:spPr>
            <a:xfrm>
              <a:off x="2784964" y="897527"/>
              <a:ext cx="1645920" cy="673332"/>
            </a:xfrm>
            <a:prstGeom prst="ellipse">
              <a:avLst/>
            </a:prstGeom>
            <a:noFill/>
            <a:ln w="762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effectLst>
                  <a:outerShdw blurRad="38100" dist="38100" dir="2700000" algn="tl">
                    <a:srgbClr val="000000">
                      <a:alpha val="43137"/>
                    </a:srgbClr>
                  </a:outerShdw>
                </a:effectLst>
              </a:endParaRPr>
            </a:p>
          </p:txBody>
        </p:sp>
        <p:sp>
          <p:nvSpPr>
            <p:cNvPr id="9" name="Oval 8"/>
            <p:cNvSpPr>
              <a:spLocks noChangeAspect="1"/>
            </p:cNvSpPr>
            <p:nvPr/>
          </p:nvSpPr>
          <p:spPr>
            <a:xfrm>
              <a:off x="4551017" y="897527"/>
              <a:ext cx="1645920" cy="673332"/>
            </a:xfrm>
            <a:prstGeom prst="ellipse">
              <a:avLst/>
            </a:prstGeom>
            <a:noFill/>
            <a:ln w="762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effectLst>
                  <a:outerShdw blurRad="38100" dist="38100" dir="2700000" algn="tl">
                    <a:srgbClr val="000000">
                      <a:alpha val="43137"/>
                    </a:srgbClr>
                  </a:outerShdw>
                </a:effectLst>
              </a:endParaRPr>
            </a:p>
          </p:txBody>
        </p:sp>
        <p:sp>
          <p:nvSpPr>
            <p:cNvPr id="10" name="Oval 9"/>
            <p:cNvSpPr>
              <a:spLocks noChangeAspect="1"/>
            </p:cNvSpPr>
            <p:nvPr/>
          </p:nvSpPr>
          <p:spPr>
            <a:xfrm>
              <a:off x="6323796" y="897527"/>
              <a:ext cx="1645920" cy="673332"/>
            </a:xfrm>
            <a:prstGeom prst="ellipse">
              <a:avLst/>
            </a:prstGeom>
            <a:noFill/>
            <a:ln w="76200">
              <a:solidFill>
                <a:schemeClr val="accent2"/>
              </a:solidFill>
            </a:ln>
            <a:effectLst/>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400" dirty="0">
                <a:effectLst>
                  <a:outerShdw blurRad="38100" dist="38100" dir="2700000" algn="tl">
                    <a:srgbClr val="000000">
                      <a:alpha val="43137"/>
                    </a:srgbClr>
                  </a:outerShdw>
                </a:effectLst>
              </a:endParaRPr>
            </a:p>
          </p:txBody>
        </p:sp>
      </p:grpSp>
    </p:spTree>
    <p:extLst>
      <p:ext uri="{BB962C8B-B14F-4D97-AF65-F5344CB8AC3E}">
        <p14:creationId xmlns:p14="http://schemas.microsoft.com/office/powerpoint/2010/main" val="110076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CSP use case: Identity as a service</a:t>
            </a:r>
          </a:p>
        </p:txBody>
      </p:sp>
      <p:sp>
        <p:nvSpPr>
          <p:cNvPr id="6" name="Content Placeholder 2"/>
          <p:cNvSpPr>
            <a:spLocks noGrp="1"/>
          </p:cNvSpPr>
          <p:nvPr>
            <p:ph idx="1"/>
          </p:nvPr>
        </p:nvSpPr>
        <p:spPr>
          <a:xfrm>
            <a:off x="5009029" y="462806"/>
            <a:ext cx="4134971" cy="4310900"/>
          </a:xfrm>
        </p:spPr>
        <p:txBody>
          <a:bodyPr>
            <a:noAutofit/>
          </a:bodyPr>
          <a:lstStyle/>
          <a:p>
            <a:pPr>
              <a:lnSpc>
                <a:spcPct val="120000"/>
              </a:lnSpc>
              <a:spcBef>
                <a:spcPts val="0"/>
              </a:spcBef>
            </a:pPr>
            <a:r>
              <a:rPr lang="en-US" sz="1050" b="1" dirty="0"/>
              <a:t>Blockchain stores identity transactions</a:t>
            </a:r>
          </a:p>
          <a:p>
            <a:pPr>
              <a:lnSpc>
                <a:spcPct val="120000"/>
              </a:lnSpc>
              <a:spcBef>
                <a:spcPts val="0"/>
              </a:spcBef>
            </a:pPr>
            <a:r>
              <a:rPr lang="en-US" sz="1050" b="1" dirty="0"/>
              <a:t>CSP provides Identity as a service to partners</a:t>
            </a:r>
          </a:p>
          <a:p>
            <a:pPr>
              <a:lnSpc>
                <a:spcPct val="120000"/>
              </a:lnSpc>
              <a:spcBef>
                <a:spcPts val="0"/>
              </a:spcBef>
            </a:pPr>
            <a:r>
              <a:rPr lang="en-US" sz="1050" b="1" dirty="0"/>
              <a:t>CSP creates a digital identity for subscriber</a:t>
            </a:r>
          </a:p>
          <a:p>
            <a:pPr>
              <a:lnSpc>
                <a:spcPct val="120000"/>
              </a:lnSpc>
              <a:spcBef>
                <a:spcPts val="0"/>
              </a:spcBef>
            </a:pPr>
            <a:r>
              <a:rPr lang="en-US" sz="1050" b="1" dirty="0"/>
              <a:t>Private </a:t>
            </a:r>
            <a:r>
              <a:rPr lang="en-US" sz="1050" b="1"/>
              <a:t>key for </a:t>
            </a:r>
            <a:r>
              <a:rPr lang="en-US" sz="1050" b="1" dirty="0"/>
              <a:t>identity is stored on </a:t>
            </a:r>
            <a:r>
              <a:rPr lang="en-US" sz="1050" b="1" dirty="0" err="1"/>
              <a:t>eSIM</a:t>
            </a:r>
            <a:endParaRPr lang="en-US" sz="1050" b="1" dirty="0"/>
          </a:p>
          <a:p>
            <a:pPr>
              <a:lnSpc>
                <a:spcPct val="120000"/>
              </a:lnSpc>
              <a:spcBef>
                <a:spcPts val="0"/>
              </a:spcBef>
            </a:pPr>
            <a:r>
              <a:rPr lang="en-US" sz="1050" b="1" dirty="0"/>
              <a:t>CSP creates virtual identity using public key from digital identity, then adds digital signature using its own private key </a:t>
            </a:r>
          </a:p>
          <a:p>
            <a:pPr>
              <a:lnSpc>
                <a:spcPct val="120000"/>
              </a:lnSpc>
              <a:spcBef>
                <a:spcPts val="0"/>
              </a:spcBef>
            </a:pPr>
            <a:r>
              <a:rPr lang="en-US" sz="1050" b="1" dirty="0"/>
              <a:t>Pointer to virtual identity added to blockchain</a:t>
            </a:r>
          </a:p>
          <a:p>
            <a:pPr>
              <a:lnSpc>
                <a:spcPct val="120000"/>
              </a:lnSpc>
              <a:spcBef>
                <a:spcPts val="0"/>
              </a:spcBef>
            </a:pPr>
            <a:r>
              <a:rPr lang="en-US" sz="1050" b="1" dirty="0"/>
              <a:t>Copy of the ledger entry is sent to merchant</a:t>
            </a:r>
          </a:p>
          <a:p>
            <a:pPr>
              <a:lnSpc>
                <a:spcPct val="120000"/>
              </a:lnSpc>
              <a:spcBef>
                <a:spcPts val="0"/>
              </a:spcBef>
            </a:pPr>
            <a:r>
              <a:rPr lang="en-US" sz="1050" b="1" dirty="0"/>
              <a:t>e-commerce site takes public key from the virtual identity, encrypts a challenge and sends it to the subscriber app which decrypts it and responds</a:t>
            </a:r>
          </a:p>
          <a:p>
            <a:pPr>
              <a:lnSpc>
                <a:spcPct val="120000"/>
              </a:lnSpc>
              <a:spcBef>
                <a:spcPts val="0"/>
              </a:spcBef>
            </a:pPr>
            <a:r>
              <a:rPr lang="en-US" sz="1050" b="1" dirty="0"/>
              <a:t>The e-commerce site generates an e-commerce virtual identity which is stored in the ledger</a:t>
            </a:r>
          </a:p>
          <a:p>
            <a:pPr>
              <a:lnSpc>
                <a:spcPct val="120000"/>
              </a:lnSpc>
              <a:spcBef>
                <a:spcPts val="0"/>
              </a:spcBef>
            </a:pPr>
            <a:r>
              <a:rPr lang="en-US" sz="1050" b="1" dirty="0"/>
              <a:t>Next time the subscriber visits same e-commerce site, can be authenticated the same way</a:t>
            </a:r>
          </a:p>
          <a:p>
            <a:pPr>
              <a:lnSpc>
                <a:spcPct val="120000"/>
              </a:lnSpc>
              <a:spcBef>
                <a:spcPts val="0"/>
              </a:spcBef>
            </a:pPr>
            <a:r>
              <a:rPr lang="en-US" sz="1050" b="1" dirty="0"/>
              <a:t>Ledger holds subscriber's history / preferences </a:t>
            </a:r>
          </a:p>
          <a:p>
            <a:pPr>
              <a:lnSpc>
                <a:spcPct val="120000"/>
              </a:lnSpc>
              <a:spcBef>
                <a:spcPts val="0"/>
              </a:spcBef>
            </a:pPr>
            <a:r>
              <a:rPr lang="en-US" sz="1050" b="1" dirty="0"/>
              <a:t>e-commerce site can use related insights</a:t>
            </a:r>
          </a:p>
          <a:p>
            <a:pPr>
              <a:lnSpc>
                <a:spcPct val="120000"/>
              </a:lnSpc>
              <a:spcBef>
                <a:spcPts val="0"/>
              </a:spcBef>
            </a:pPr>
            <a:r>
              <a:rPr lang="en-US" sz="1050" b="1" dirty="0"/>
              <a:t>Subscriber can use the same virtual identity to login to a different e-commerce site the same way</a:t>
            </a:r>
          </a:p>
          <a:p>
            <a:pPr>
              <a:lnSpc>
                <a:spcPct val="120000"/>
              </a:lnSpc>
              <a:spcBef>
                <a:spcPts val="0"/>
              </a:spcBef>
            </a:pPr>
            <a:r>
              <a:rPr lang="en-US" sz="1050" b="1" dirty="0"/>
              <a:t>CSP virtual identity can be used to help create other virtual identities e.g. a travel virtual identity </a:t>
            </a:r>
          </a:p>
        </p:txBody>
      </p:sp>
      <p:pic>
        <p:nvPicPr>
          <p:cNvPr id="4" name="Picture 3"/>
          <p:cNvPicPr>
            <a:picLocks noChangeAspect="1"/>
          </p:cNvPicPr>
          <p:nvPr/>
        </p:nvPicPr>
        <p:blipFill>
          <a:blip r:embed="rId2"/>
          <a:stretch>
            <a:fillRect/>
          </a:stretch>
        </p:blipFill>
        <p:spPr>
          <a:xfrm>
            <a:off x="-1862" y="570387"/>
            <a:ext cx="5029200" cy="4072426"/>
          </a:xfrm>
          <a:prstGeom prst="rect">
            <a:avLst/>
          </a:prstGeom>
        </p:spPr>
      </p:pic>
      <p:sp>
        <p:nvSpPr>
          <p:cNvPr id="7" name="TextBox 6"/>
          <p:cNvSpPr txBox="1"/>
          <p:nvPr/>
        </p:nvSpPr>
        <p:spPr>
          <a:xfrm>
            <a:off x="-8398" y="4652963"/>
            <a:ext cx="6117380" cy="338554"/>
          </a:xfrm>
          <a:prstGeom prst="rect">
            <a:avLst/>
          </a:prstGeom>
          <a:noFill/>
        </p:spPr>
        <p:txBody>
          <a:bodyPr wrap="none" rtlCol="0">
            <a:spAutoFit/>
          </a:bodyPr>
          <a:lstStyle/>
          <a:p>
            <a:pPr marL="0" lvl="2">
              <a:buClr>
                <a:schemeClr val="accent2"/>
              </a:buClr>
              <a:buSzPct val="125000"/>
            </a:pPr>
            <a:r>
              <a:rPr lang="en-US" sz="800" i="1" dirty="0">
                <a:solidFill>
                  <a:schemeClr val="tx2"/>
                </a:solidFill>
              </a:rPr>
              <a:t>https://www2.deloitte.com/content/dam/Deloitte/de/Documents/technology-media-telecommunications/</a:t>
            </a:r>
            <a:r>
              <a:rPr lang="en-US" sz="800" i="1" dirty="0" err="1">
                <a:solidFill>
                  <a:schemeClr val="tx2"/>
                </a:solidFill>
              </a:rPr>
              <a:t>TMT_Blockchain_TelCo.pdf</a:t>
            </a:r>
            <a:endParaRPr lang="en-US" sz="800" i="1" dirty="0">
              <a:solidFill>
                <a:schemeClr val="tx2"/>
              </a:solidFill>
            </a:endParaRPr>
          </a:p>
          <a:p>
            <a:pPr marL="0" indent="0">
              <a:buClr>
                <a:schemeClr val="accent2"/>
              </a:buClr>
              <a:buSzPct val="125000"/>
              <a:buFont typeface="Wingdings" pitchFamily="2" charset="2"/>
              <a:buNone/>
            </a:pPr>
            <a:endParaRPr lang="en-US" sz="800" dirty="0" err="1">
              <a:solidFill>
                <a:schemeClr val="tx2"/>
              </a:solidFill>
            </a:endParaRPr>
          </a:p>
        </p:txBody>
      </p:sp>
    </p:spTree>
    <p:extLst>
      <p:ext uri="{BB962C8B-B14F-4D97-AF65-F5344CB8AC3E}">
        <p14:creationId xmlns:p14="http://schemas.microsoft.com/office/powerpoint/2010/main" val="3338852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M Forum Theme 2011">
  <a:themeElements>
    <a:clrScheme name="TMForum Color Mode 2013">
      <a:dk1>
        <a:srgbClr val="262626"/>
      </a:dk1>
      <a:lt1>
        <a:srgbClr val="FFFFFF"/>
      </a:lt1>
      <a:dk2>
        <a:srgbClr val="172E7D"/>
      </a:dk2>
      <a:lt2>
        <a:srgbClr val="F2F2F2"/>
      </a:lt2>
      <a:accent1>
        <a:srgbClr val="EF5E18"/>
      </a:accent1>
      <a:accent2>
        <a:srgbClr val="F0601A"/>
      </a:accent2>
      <a:accent3>
        <a:srgbClr val="000080"/>
      </a:accent3>
      <a:accent4>
        <a:srgbClr val="D84291"/>
      </a:accent4>
      <a:accent5>
        <a:srgbClr val="B72927"/>
      </a:accent5>
      <a:accent6>
        <a:srgbClr val="87B50E"/>
      </a:accent6>
      <a:hlink>
        <a:srgbClr val="00B0F0"/>
      </a:hlink>
      <a:folHlink>
        <a:srgbClr val="00B0F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173288"/>
        </a:solidFill>
        <a:ln>
          <a:noFill/>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marL="285750" indent="-285750" algn="ctr">
          <a:buFont typeface="Wingdings" panose="05000000000000000000" pitchFamily="2" charset="2"/>
          <a:buChar char="§"/>
          <a:defRPr dirty="0" err="1" smtClean="0">
            <a:effectLst>
              <a:outerShdw blurRad="38100" dist="38100" dir="2700000" algn="tl">
                <a:srgbClr val="000000">
                  <a:alpha val="43137"/>
                </a:srgbClr>
              </a:outerShdw>
            </a:effectLst>
            <a:latin typeface="Microsoft Sans Serif" panose="020B0604020202020204" pitchFamily="34" charset="0"/>
            <a:ea typeface="Microsoft Sans Serif" panose="020B0604020202020204" pitchFamily="34" charset="0"/>
            <a:cs typeface="Microsoft Sans Serif" panose="020B0604020202020204" pitchFamily="34" charset="0"/>
          </a:defRPr>
        </a:defPPr>
      </a:lstStyle>
      <a:style>
        <a:lnRef idx="1">
          <a:schemeClr val="accent1"/>
        </a:lnRef>
        <a:fillRef idx="3">
          <a:schemeClr val="accent1"/>
        </a:fillRef>
        <a:effectRef idx="2">
          <a:schemeClr val="accent1"/>
        </a:effectRef>
        <a:fontRef idx="minor">
          <a:schemeClr val="lt1"/>
        </a:fontRef>
      </a:style>
    </a:spDef>
    <a:lnDef>
      <a:spPr>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marL="285750" indent="-285750">
          <a:buClr>
            <a:srgbClr val="173288"/>
          </a:buClr>
          <a:buSzPct val="125000"/>
          <a:buFont typeface="Wingdings" panose="05000000000000000000" pitchFamily="2" charset="2"/>
          <a:buChar char="§"/>
          <a:defRPr dirty="0" smtClean="0">
            <a:solidFill>
              <a:schemeClr val="tx2"/>
            </a:solidFill>
            <a:latin typeface="Microsoft Sans Serif" panose="020B0604020202020204" pitchFamily="34" charset="0"/>
            <a:ea typeface="Microsoft Sans Serif" panose="020B0604020202020204" pitchFamily="34" charset="0"/>
            <a:cs typeface="Microsoft Sans Serif" panose="020B0604020202020204" pitchFamily="34"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46A34A44A36A8248B255B1B4630C1917" ma:contentTypeVersion="2" ma:contentTypeDescription="Create a new document." ma:contentTypeScope="" ma:versionID="e1a7296e563c5edb63cb3e36c0e8829b">
  <xsd:schema xmlns:xsd="http://www.w3.org/2001/XMLSchema" xmlns:xs="http://www.w3.org/2001/XMLSchema" xmlns:p="http://schemas.microsoft.com/office/2006/metadata/properties" xmlns:ns2="53d63c65-c4f8-4dad-866c-6e7093040056" targetNamespace="http://schemas.microsoft.com/office/2006/metadata/properties" ma:root="true" ma:fieldsID="59295c35a361278f6eccb060e5165a62" ns2:_="">
    <xsd:import namespace="53d63c65-c4f8-4dad-866c-6e7093040056"/>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3d63c65-c4f8-4dad-866c-6e7093040056"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858DCF8-08B4-4893-8D48-7165AABD537F}">
  <ds:schemaRefs>
    <ds:schemaRef ds:uri="http://schemas.microsoft.com/sharepoint/v3/contenttype/forms"/>
  </ds:schemaRefs>
</ds:datastoreItem>
</file>

<file path=customXml/itemProps2.xml><?xml version="1.0" encoding="utf-8"?>
<ds:datastoreItem xmlns:ds="http://schemas.openxmlformats.org/officeDocument/2006/customXml" ds:itemID="{A7AF9F28-190D-4A0C-AB6D-4A01B4D192A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3d63c65-c4f8-4dad-866c-6e709304005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AA3B7EE-FF36-4CF2-9B03-0812F8096C0E}">
  <ds:schemaRefs>
    <ds:schemaRef ds:uri="http://purl.org/dc/dcmitype/"/>
    <ds:schemaRef ds:uri="http://www.w3.org/XML/1998/namespace"/>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53d63c65-c4f8-4dad-866c-6e7093040056"/>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29669</TotalTime>
  <Words>3758</Words>
  <Application>Microsoft Office PowerPoint</Application>
  <PresentationFormat>On-screen Show (16:9)</PresentationFormat>
  <Paragraphs>420</Paragraphs>
  <Slides>23</Slides>
  <Notes>12</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0" baseType="lpstr">
      <vt:lpstr>Arial</vt:lpstr>
      <vt:lpstr>Calibri</vt:lpstr>
      <vt:lpstr>Courier New</vt:lpstr>
      <vt:lpstr>Microsoft Sans Serif</vt:lpstr>
      <vt:lpstr>Wingdings</vt:lpstr>
      <vt:lpstr>TM Forum Theme 2011</vt:lpstr>
      <vt:lpstr>Acrobat Document</vt:lpstr>
      <vt:lpstr>Blockchain Sandbox Demo: SLA Management</vt:lpstr>
      <vt:lpstr>What is blockchain?  (Wikipedia)</vt:lpstr>
      <vt:lpstr>Blockchain origin and evolution (1)</vt:lpstr>
      <vt:lpstr>Blockchain origin and evolution (2)</vt:lpstr>
      <vt:lpstr>Smart contracts</vt:lpstr>
      <vt:lpstr>Blockchain key characteristics</vt:lpstr>
      <vt:lpstr>Blockchain decentralizes transaction management</vt:lpstr>
      <vt:lpstr>Example blockchain use cases for CSPs: Deloitte</vt:lpstr>
      <vt:lpstr>Example CSP use case: Identity as a service</vt:lpstr>
      <vt:lpstr>Features that differentiate blockchain from other MMT enablers</vt:lpstr>
      <vt:lpstr>Blockchain / MMT use case examples for CSPs</vt:lpstr>
      <vt:lpstr>Rationale and scope of the initial SLA Management demo</vt:lpstr>
      <vt:lpstr>Components of the sandbox used in the demo</vt:lpstr>
      <vt:lpstr>Creating and deploying the contracts</vt:lpstr>
      <vt:lpstr>Monitoring the level of service</vt:lpstr>
      <vt:lpstr>Funding the smart contract</vt:lpstr>
      <vt:lpstr>Recording the SLA</vt:lpstr>
      <vt:lpstr>Communicating with the smart contract</vt:lpstr>
      <vt:lpstr>Executing the smart contract with incremental settlement</vt:lpstr>
      <vt:lpstr>Reporting SLA violations</vt:lpstr>
      <vt:lpstr>Narrative summary</vt:lpstr>
      <vt:lpstr>Next steps</vt:lpstr>
      <vt:lpstr>Appendix 1</vt:lpstr>
    </vt:vector>
  </TitlesOfParts>
  <Company>TMForum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_x0010_Richard _x0010_May</dc:creator>
  <cp:lastModifiedBy>John Wilmes</cp:lastModifiedBy>
  <cp:revision>458</cp:revision>
  <dcterms:created xsi:type="dcterms:W3CDTF">2013-05-31T18:12:27Z</dcterms:created>
  <dcterms:modified xsi:type="dcterms:W3CDTF">2017-08-17T14:12:39Z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0x01010046A34A44A36A8248B255B1B4630C1917</vt:lpwstr>
  </property>
</Properties>
</file>